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Alice Bold" charset="1" panose="00000500000000000000"/>
      <p:regular r:id="rId44"/>
    </p:embeddedFont>
    <p:embeddedFont>
      <p:font typeface="Arimo Bold Italics" charset="1" panose="020B0704020202090204"/>
      <p:regular r:id="rId45"/>
    </p:embeddedFont>
    <p:embeddedFont>
      <p:font typeface="Arimo" charset="1" panose="020B0604020202020204"/>
      <p:regular r:id="rId46"/>
    </p:embeddedFont>
    <p:embeddedFont>
      <p:font typeface="Arimo Italics" charset="1" panose="020B0604020202090204"/>
      <p:regular r:id="rId47"/>
    </p:embeddedFont>
    <p:embeddedFont>
      <p:font typeface="Arimo Bold" charset="1" panose="020B0704020202020204"/>
      <p:regular r:id="rId48"/>
    </p:embeddedFont>
    <p:embeddedFont>
      <p:font typeface="Alice Italics" charset="1" panose="00000500000000000000"/>
      <p:regular r:id="rId49"/>
    </p:embeddedFont>
    <p:embeddedFont>
      <p:font typeface="Roboto Bold" charset="1" panose="02000000000000000000"/>
      <p:regular r:id="rId51"/>
    </p:embeddedFont>
    <p:embeddedFont>
      <p:font typeface="Corben" charset="1" panose="020F0503020000020004"/>
      <p:regular r:id="rId53"/>
    </p:embeddedFont>
    <p:embeddedFont>
      <p:font typeface="Corben Bold" charset="1" panose="020F0505020000020004"/>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notesSlides/notesSlide2.xml" Type="http://schemas.openxmlformats.org/officeDocument/2006/relationships/notesSlide"/><Relationship Id="rId51" Target="fonts/font51.fntdata" Type="http://schemas.openxmlformats.org/officeDocument/2006/relationships/font"/><Relationship Id="rId52" Target="notesSlides/notesSlide3.xml" Type="http://schemas.openxmlformats.org/officeDocument/2006/relationships/notesSlide"/><Relationship Id="rId53" Target="fonts/font53.fntdata" Type="http://schemas.openxmlformats.org/officeDocument/2006/relationships/font"/><Relationship Id="rId54" Target="notesSlides/notesSlide4.xml" Type="http://schemas.openxmlformats.org/officeDocument/2006/relationships/notesSlide"/><Relationship Id="rId55" Target="notesSlides/notesSlide5.xml" Type="http://schemas.openxmlformats.org/officeDocument/2006/relationships/notesSlide"/><Relationship Id="rId56" Target="notesSlides/notesSlide6.xml" Type="http://schemas.openxmlformats.org/officeDocument/2006/relationships/notesSlide"/><Relationship Id="rId57" Target="notesSlides/notesSlide7.xml" Type="http://schemas.openxmlformats.org/officeDocument/2006/relationships/notesSlide"/><Relationship Id="rId58" Target="notesSlides/notesSlide8.xml" Type="http://schemas.openxmlformats.org/officeDocument/2006/relationships/notesSlide"/><Relationship Id="rId59" Target="notesSlides/notesSlide9.xml" Type="http://schemas.openxmlformats.org/officeDocument/2006/relationships/notesSlide"/><Relationship Id="rId6" Target="slides/slide1.xml" Type="http://schemas.openxmlformats.org/officeDocument/2006/relationships/slide"/><Relationship Id="rId60" Target="notesSlides/notesSlide10.xml" Type="http://schemas.openxmlformats.org/officeDocument/2006/relationships/notesSlide"/><Relationship Id="rId61" Target="notesSlides/notesSlide11.xml" Type="http://schemas.openxmlformats.org/officeDocument/2006/relationships/notesSlide"/><Relationship Id="rId62" Target="notesSlides/notesSlide12.xml" Type="http://schemas.openxmlformats.org/officeDocument/2006/relationships/notesSlide"/><Relationship Id="rId63" Target="notesSlides/notesSlide13.xml" Type="http://schemas.openxmlformats.org/officeDocument/2006/relationships/notesSlide"/><Relationship Id="rId64" Target="notesSlides/notesSlide14.xml" Type="http://schemas.openxmlformats.org/officeDocument/2006/relationships/notesSlide"/><Relationship Id="rId65" Target="notesSlides/notesSlide15.xml" Type="http://schemas.openxmlformats.org/officeDocument/2006/relationships/notesSlide"/><Relationship Id="rId66" Target="notesSlides/notesSlide16.xml" Type="http://schemas.openxmlformats.org/officeDocument/2006/relationships/notesSlide"/><Relationship Id="rId67" Target="notesSlides/notesSlide17.xml" Type="http://schemas.openxmlformats.org/officeDocument/2006/relationships/notesSlide"/><Relationship Id="rId68" Target="notesSlides/notesSlide18.xml" Type="http://schemas.openxmlformats.org/officeDocument/2006/relationships/notesSlide"/><Relationship Id="rId69" Target="fonts/font69.fntdata" Type="http://schemas.openxmlformats.org/officeDocument/2006/relationships/font"/><Relationship Id="rId7" Target="slides/slide2.xml" Type="http://schemas.openxmlformats.org/officeDocument/2006/relationships/slide"/><Relationship Id="rId70" Target="notesSlides/notesSlide19.xml" Type="http://schemas.openxmlformats.org/officeDocument/2006/relationships/notesSlide"/><Relationship Id="rId71" Target="notesSlides/notesSlide20.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3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0.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0.png" Type="http://schemas.openxmlformats.org/officeDocument/2006/relationships/image"/><Relationship Id="rId6"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notesSlides/notesSlide9.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4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4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5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5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5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5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1.jpeg" Type="http://schemas.openxmlformats.org/officeDocument/2006/relationships/image"/><Relationship Id="rId4" Target="../media/image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4967E9">
                <a:alpha val="90196"/>
              </a:srgbClr>
            </a:solidFill>
          </p:spPr>
        </p:sp>
      </p:grpSp>
      <p:grpSp>
        <p:nvGrpSpPr>
          <p:cNvPr name="Group 6" id="6"/>
          <p:cNvGrpSpPr>
            <a:grpSpLocks noChangeAspect="true"/>
          </p:cNvGrpSpPr>
          <p:nvPr/>
        </p:nvGrpSpPr>
        <p:grpSpPr>
          <a:xfrm rot="0">
            <a:off x="11430000" y="119104"/>
            <a:ext cx="6699195" cy="10048792"/>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293419" y="513888"/>
            <a:ext cx="10938834" cy="2013126"/>
          </a:xfrm>
          <a:prstGeom prst="rect">
            <a:avLst/>
          </a:prstGeom>
        </p:spPr>
        <p:txBody>
          <a:bodyPr anchor="t" rtlCol="false" tIns="0" lIns="0" bIns="0" rIns="0">
            <a:spAutoFit/>
          </a:bodyPr>
          <a:lstStyle/>
          <a:p>
            <a:pPr algn="ctr">
              <a:lnSpc>
                <a:spcPts val="8152"/>
              </a:lnSpc>
            </a:pPr>
            <a:r>
              <a:rPr lang="en-US" sz="5128">
                <a:solidFill>
                  <a:srgbClr val="FFFFFF"/>
                </a:solidFill>
                <a:latin typeface="Alice Bold"/>
                <a:ea typeface="Alice Bold"/>
                <a:cs typeface="Alice Bold"/>
                <a:sym typeface="Alice Bold"/>
              </a:rPr>
              <a:t>Revolutionizing Healthcare Access Through Advance Innovation</a:t>
            </a:r>
          </a:p>
        </p:txBody>
      </p:sp>
      <p:sp>
        <p:nvSpPr>
          <p:cNvPr name="TextBox 9" id="9"/>
          <p:cNvSpPr txBox="true"/>
          <p:nvPr/>
        </p:nvSpPr>
        <p:spPr>
          <a:xfrm rot="0">
            <a:off x="179119" y="4099509"/>
            <a:ext cx="9743078" cy="817982"/>
          </a:xfrm>
          <a:prstGeom prst="rect">
            <a:avLst/>
          </a:prstGeom>
        </p:spPr>
        <p:txBody>
          <a:bodyPr anchor="t" rtlCol="false" tIns="0" lIns="0" bIns="0" rIns="0">
            <a:spAutoFit/>
          </a:bodyPr>
          <a:lstStyle/>
          <a:p>
            <a:pPr algn="ctr">
              <a:lnSpc>
                <a:spcPts val="6774"/>
              </a:lnSpc>
            </a:pPr>
            <a:r>
              <a:rPr lang="en-US" b="true" sz="4200" i="true" u="sng">
                <a:solidFill>
                  <a:srgbClr val="FFFFFF"/>
                </a:solidFill>
                <a:latin typeface="Arimo Bold Italics"/>
                <a:ea typeface="Arimo Bold Italics"/>
                <a:cs typeface="Arimo Bold Italics"/>
                <a:sym typeface="Arimo Bold Italics"/>
              </a:rPr>
              <a:t>Presented by:</a:t>
            </a:r>
            <a:r>
              <a:rPr lang="en-US" sz="4200">
                <a:solidFill>
                  <a:srgbClr val="FFFFFF"/>
                </a:solidFill>
                <a:latin typeface="Arimo"/>
                <a:ea typeface="Arimo"/>
                <a:cs typeface="Arimo"/>
                <a:sym typeface="Arimo"/>
              </a:rPr>
              <a:t> </a:t>
            </a:r>
            <a:r>
              <a:rPr lang="en-US" sz="4200" i="true">
                <a:solidFill>
                  <a:srgbClr val="FFFFFF"/>
                </a:solidFill>
                <a:latin typeface="Arimo Italics"/>
                <a:ea typeface="Arimo Italics"/>
                <a:cs typeface="Arimo Italics"/>
                <a:sym typeface="Arimo Italics"/>
              </a:rPr>
              <a:t>[Your Name], Class 11th</a:t>
            </a:r>
          </a:p>
        </p:txBody>
      </p:sp>
      <p:sp>
        <p:nvSpPr>
          <p:cNvPr name="TextBox 10" id="10"/>
          <p:cNvSpPr txBox="true"/>
          <p:nvPr/>
        </p:nvSpPr>
        <p:spPr>
          <a:xfrm rot="0">
            <a:off x="-363738" y="5753844"/>
            <a:ext cx="11793738" cy="1599995"/>
          </a:xfrm>
          <a:prstGeom prst="rect">
            <a:avLst/>
          </a:prstGeom>
        </p:spPr>
        <p:txBody>
          <a:bodyPr anchor="t" rtlCol="false" tIns="0" lIns="0" bIns="0" rIns="0">
            <a:spAutoFit/>
          </a:bodyPr>
          <a:lstStyle/>
          <a:p>
            <a:pPr algn="ctr">
              <a:lnSpc>
                <a:spcPts val="6451"/>
              </a:lnSpc>
            </a:pPr>
            <a:r>
              <a:rPr lang="en-US" b="true" sz="3999" i="true" u="sng">
                <a:solidFill>
                  <a:srgbClr val="FFFFFF"/>
                </a:solidFill>
                <a:latin typeface="Arimo Bold Italics"/>
                <a:ea typeface="Arimo Bold Italics"/>
                <a:cs typeface="Arimo Bold Italics"/>
                <a:sym typeface="Arimo Bold Italics"/>
              </a:rPr>
              <a:t>Theme:</a:t>
            </a:r>
            <a:r>
              <a:rPr lang="en-US" sz="3999">
                <a:solidFill>
                  <a:srgbClr val="FFFFFF"/>
                </a:solidFill>
                <a:latin typeface="Arimo"/>
                <a:ea typeface="Arimo"/>
                <a:cs typeface="Arimo"/>
                <a:sym typeface="Arimo"/>
              </a:rPr>
              <a:t> </a:t>
            </a:r>
            <a:r>
              <a:rPr lang="en-US" sz="3999" i="true">
                <a:solidFill>
                  <a:srgbClr val="FFFFFF"/>
                </a:solidFill>
                <a:latin typeface="Arimo Italics"/>
                <a:ea typeface="Arimo Italics"/>
                <a:cs typeface="Arimo Italics"/>
                <a:sym typeface="Arimo Italics"/>
              </a:rPr>
              <a:t>Science &amp; Technology for Sustainable Development</a:t>
            </a:r>
          </a:p>
        </p:txBody>
      </p:sp>
      <p:sp>
        <p:nvSpPr>
          <p:cNvPr name="TextBox 11" id="11"/>
          <p:cNvSpPr txBox="true"/>
          <p:nvPr/>
        </p:nvSpPr>
        <p:spPr>
          <a:xfrm rot="0">
            <a:off x="0" y="7785981"/>
            <a:ext cx="11391058" cy="817982"/>
          </a:xfrm>
          <a:prstGeom prst="rect">
            <a:avLst/>
          </a:prstGeom>
        </p:spPr>
        <p:txBody>
          <a:bodyPr anchor="t" rtlCol="false" tIns="0" lIns="0" bIns="0" rIns="0">
            <a:spAutoFit/>
          </a:bodyPr>
          <a:lstStyle/>
          <a:p>
            <a:pPr algn="ctr">
              <a:lnSpc>
                <a:spcPts val="6774"/>
              </a:lnSpc>
            </a:pPr>
            <a:r>
              <a:rPr lang="en-US" b="true" sz="4200" i="true" u="sng">
                <a:solidFill>
                  <a:srgbClr val="FFFFFF"/>
                </a:solidFill>
                <a:latin typeface="Arimo Bold Italics"/>
                <a:ea typeface="Arimo Bold Italics"/>
                <a:cs typeface="Arimo Bold Italics"/>
                <a:sym typeface="Arimo Bold Italics"/>
              </a:rPr>
              <a:t>Sub-theme:</a:t>
            </a:r>
            <a:r>
              <a:rPr lang="en-US" b="true" sz="4200" u="sng">
                <a:solidFill>
                  <a:srgbClr val="FFFFFF"/>
                </a:solidFill>
                <a:latin typeface="Arimo Bold"/>
                <a:ea typeface="Arimo Bold"/>
                <a:cs typeface="Arimo Bold"/>
                <a:sym typeface="Arimo Bold"/>
              </a:rPr>
              <a:t> </a:t>
            </a:r>
            <a:r>
              <a:rPr lang="en-US" sz="4200" i="true">
                <a:solidFill>
                  <a:srgbClr val="FFFFFF"/>
                </a:solidFill>
                <a:latin typeface="Arimo Italics"/>
                <a:ea typeface="Arimo Italics"/>
                <a:cs typeface="Arimo Italics"/>
                <a:sym typeface="Arimo Italics"/>
              </a:rPr>
              <a:t>Transportation &amp; Communication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51462" y="2439239"/>
            <a:ext cx="7624685" cy="5541872"/>
          </a:xfrm>
          <a:custGeom>
            <a:avLst/>
            <a:gdLst/>
            <a:ahLst/>
            <a:cxnLst/>
            <a:rect r="r" b="b" t="t" l="l"/>
            <a:pathLst>
              <a:path h="5541872" w="7624685">
                <a:moveTo>
                  <a:pt x="0" y="0"/>
                </a:moveTo>
                <a:lnTo>
                  <a:pt x="7624684" y="0"/>
                </a:lnTo>
                <a:lnTo>
                  <a:pt x="7624684" y="5541872"/>
                </a:lnTo>
                <a:lnTo>
                  <a:pt x="0" y="5541872"/>
                </a:lnTo>
                <a:lnTo>
                  <a:pt x="0" y="0"/>
                </a:lnTo>
                <a:close/>
              </a:path>
            </a:pathLst>
          </a:custGeom>
          <a:blipFill>
            <a:blip r:embed="rId2"/>
            <a:stretch>
              <a:fillRect l="-16395" t="0" r="-23180" b="-7778"/>
            </a:stretch>
          </a:blipFill>
        </p:spPr>
      </p:sp>
      <p:sp>
        <p:nvSpPr>
          <p:cNvPr name="TextBox 3" id="3"/>
          <p:cNvSpPr txBox="true"/>
          <p:nvPr/>
        </p:nvSpPr>
        <p:spPr>
          <a:xfrm rot="0">
            <a:off x="-190500" y="159704"/>
            <a:ext cx="15754394" cy="1165028"/>
          </a:xfrm>
          <a:prstGeom prst="rect">
            <a:avLst/>
          </a:prstGeom>
        </p:spPr>
        <p:txBody>
          <a:bodyPr anchor="t" rtlCol="false" tIns="0" lIns="0" bIns="0" rIns="0">
            <a:spAutoFit/>
          </a:bodyPr>
          <a:lstStyle/>
          <a:p>
            <a:pPr algn="ctr">
              <a:lnSpc>
                <a:spcPts val="9576"/>
              </a:lnSpc>
              <a:spcBef>
                <a:spcPct val="0"/>
              </a:spcBef>
            </a:pPr>
            <a:r>
              <a:rPr lang="en-US" sz="5937">
                <a:solidFill>
                  <a:srgbClr val="000000"/>
                </a:solidFill>
                <a:latin typeface="Arimo"/>
                <a:ea typeface="Arimo"/>
                <a:cs typeface="Arimo"/>
                <a:sym typeface="Arimo"/>
              </a:rPr>
              <a:t>What  HOW (Hospital on Wheels) Really is ?</a:t>
            </a:r>
          </a:p>
        </p:txBody>
      </p:sp>
      <p:sp>
        <p:nvSpPr>
          <p:cNvPr name="TextBox 4" id="4"/>
          <p:cNvSpPr txBox="true"/>
          <p:nvPr/>
        </p:nvSpPr>
        <p:spPr>
          <a:xfrm rot="0">
            <a:off x="-38100" y="1819829"/>
            <a:ext cx="10134322" cy="6815327"/>
          </a:xfrm>
          <a:prstGeom prst="rect">
            <a:avLst/>
          </a:prstGeom>
        </p:spPr>
        <p:txBody>
          <a:bodyPr anchor="t" rtlCol="false" tIns="0" lIns="0" bIns="0" rIns="0">
            <a:spAutoFit/>
          </a:bodyPr>
          <a:lstStyle/>
          <a:p>
            <a:pPr algn="l" marL="456515" indent="-228257" lvl="1">
              <a:lnSpc>
                <a:spcPts val="3408"/>
              </a:lnSpc>
              <a:buFont typeface="Arial"/>
              <a:buChar char="•"/>
            </a:pPr>
            <a:r>
              <a:rPr lang="en-US" b="true" sz="2114">
                <a:solidFill>
                  <a:srgbClr val="000000"/>
                </a:solidFill>
                <a:latin typeface="Arimo Bold"/>
                <a:ea typeface="Arimo Bold"/>
                <a:cs typeface="Arimo Bold"/>
                <a:sym typeface="Arimo Bold"/>
              </a:rPr>
              <a:t>🚑 A mobile medical unit delivering healthcare services to remote areas.</a:t>
            </a:r>
          </a:p>
          <a:p>
            <a:pPr algn="l">
              <a:lnSpc>
                <a:spcPts val="3410"/>
              </a:lnSpc>
            </a:pPr>
          </a:p>
          <a:p>
            <a:pPr algn="l" marL="456515" indent="-228257" lvl="1">
              <a:lnSpc>
                <a:spcPts val="3408"/>
              </a:lnSpc>
              <a:buFont typeface="Arial"/>
              <a:buChar char="•"/>
            </a:pPr>
            <a:r>
              <a:rPr lang="en-US" b="true" sz="2114">
                <a:solidFill>
                  <a:srgbClr val="000000"/>
                </a:solidFill>
                <a:latin typeface="Arimo Bold"/>
                <a:ea typeface="Arimo Bold"/>
                <a:cs typeface="Arimo Bold"/>
                <a:sym typeface="Arimo Bold"/>
              </a:rPr>
              <a:t>🏥 Functions like a small hospital on the move, equipped with essential tools</a:t>
            </a:r>
          </a:p>
          <a:p>
            <a:pPr algn="l">
              <a:lnSpc>
                <a:spcPts val="3410"/>
              </a:lnSpc>
            </a:pPr>
          </a:p>
          <a:p>
            <a:pPr algn="l" marL="456515" indent="-228257" lvl="1">
              <a:lnSpc>
                <a:spcPts val="3408"/>
              </a:lnSpc>
              <a:buFont typeface="Arial"/>
              <a:buChar char="•"/>
            </a:pPr>
            <a:r>
              <a:rPr lang="en-US" b="true" sz="2114">
                <a:solidFill>
                  <a:srgbClr val="000000"/>
                </a:solidFill>
                <a:latin typeface="Arimo Bold"/>
                <a:ea typeface="Arimo Bold"/>
                <a:cs typeface="Arimo Bold"/>
                <a:sym typeface="Arimo Bold"/>
              </a:rPr>
              <a:t>👩‍⚕️ Staffed with qualified healthcare professionals.</a:t>
            </a:r>
          </a:p>
          <a:p>
            <a:pPr algn="l">
              <a:lnSpc>
                <a:spcPts val="3410"/>
              </a:lnSpc>
            </a:pPr>
          </a:p>
          <a:p>
            <a:pPr algn="l" marL="456515" indent="-228257" lvl="1">
              <a:lnSpc>
                <a:spcPts val="3408"/>
              </a:lnSpc>
              <a:buFont typeface="Arial"/>
              <a:buChar char="•"/>
            </a:pPr>
            <a:r>
              <a:rPr lang="en-US" b="true" sz="2114">
                <a:solidFill>
                  <a:srgbClr val="000000"/>
                </a:solidFill>
                <a:latin typeface="Arimo Bold"/>
                <a:ea typeface="Arimo Bold"/>
                <a:cs typeface="Arimo Bold"/>
                <a:sym typeface="Arimo Bold"/>
              </a:rPr>
              <a:t>🧪 Provides diagnostics, minor treatments, and consultations.</a:t>
            </a:r>
          </a:p>
          <a:p>
            <a:pPr algn="l">
              <a:lnSpc>
                <a:spcPts val="3410"/>
              </a:lnSpc>
            </a:pPr>
          </a:p>
          <a:p>
            <a:pPr algn="l" marL="456515" indent="-228257" lvl="1">
              <a:lnSpc>
                <a:spcPts val="3408"/>
              </a:lnSpc>
              <a:buFont typeface="Arial"/>
              <a:buChar char="•"/>
            </a:pPr>
            <a:r>
              <a:rPr lang="en-US" b="true" sz="2114">
                <a:solidFill>
                  <a:srgbClr val="000000"/>
                </a:solidFill>
                <a:latin typeface="Arimo Bold"/>
                <a:ea typeface="Arimo Bold"/>
                <a:cs typeface="Arimo Bold"/>
                <a:sym typeface="Arimo Bold"/>
              </a:rPr>
              <a:t>💉 Offers immunizations, maternal care, and chronic disease management.</a:t>
            </a:r>
          </a:p>
          <a:p>
            <a:pPr algn="l">
              <a:lnSpc>
                <a:spcPts val="3410"/>
              </a:lnSpc>
            </a:pPr>
          </a:p>
          <a:p>
            <a:pPr algn="l" marL="456515" indent="-228257" lvl="1">
              <a:lnSpc>
                <a:spcPts val="3408"/>
              </a:lnSpc>
              <a:buFont typeface="Arial"/>
              <a:buChar char="•"/>
            </a:pPr>
            <a:r>
              <a:rPr lang="en-US" b="true" sz="2114">
                <a:solidFill>
                  <a:srgbClr val="000000"/>
                </a:solidFill>
                <a:latin typeface="Arimo Bold"/>
                <a:ea typeface="Arimo Bold"/>
                <a:cs typeface="Arimo Bold"/>
                <a:sym typeface="Arimo Bold"/>
              </a:rPr>
              <a:t>📡 Can include telemedicine for specialist support.</a:t>
            </a:r>
          </a:p>
          <a:p>
            <a:pPr algn="l">
              <a:lnSpc>
                <a:spcPts val="3410"/>
              </a:lnSpc>
            </a:pPr>
          </a:p>
          <a:p>
            <a:pPr algn="l" marL="456515" indent="-228257" lvl="1">
              <a:lnSpc>
                <a:spcPts val="3408"/>
              </a:lnSpc>
              <a:buFont typeface="Arial"/>
              <a:buChar char="•"/>
            </a:pPr>
            <a:r>
              <a:rPr lang="en-US" b="true" sz="2114">
                <a:solidFill>
                  <a:srgbClr val="000000"/>
                </a:solidFill>
                <a:latin typeface="Arimo Bold"/>
                <a:ea typeface="Arimo Bold"/>
                <a:cs typeface="Arimo Bold"/>
                <a:sym typeface="Arimo Bold"/>
              </a:rPr>
              <a:t>🕒 Operates on scheduled routes or during emergencies/disasters.</a:t>
            </a:r>
          </a:p>
          <a:p>
            <a:pPr algn="l">
              <a:lnSpc>
                <a:spcPts val="3410"/>
              </a:lnSpc>
            </a:pPr>
          </a:p>
          <a:p>
            <a:pPr algn="l" marL="456515" indent="-228257" lvl="1">
              <a:lnSpc>
                <a:spcPts val="3410"/>
              </a:lnSpc>
              <a:buFont typeface="Arial"/>
              <a:buChar char="•"/>
            </a:pPr>
            <a:r>
              <a:rPr lang="en-US" b="true" sz="2114">
                <a:solidFill>
                  <a:srgbClr val="000000"/>
                </a:solidFill>
                <a:latin typeface="Arimo Bold"/>
                <a:ea typeface="Arimo Bold"/>
                <a:cs typeface="Arimo Bold"/>
                <a:sym typeface="Arimo Bold"/>
              </a:rPr>
              <a:t>🌍 Aims to make healthcare accessible in underserved regions.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0" y="0"/>
            <a:ext cx="18288000" cy="10287000"/>
            <a:chOff x="0" y="0"/>
            <a:chExt cx="24384000" cy="13716000"/>
          </a:xfrm>
        </p:grpSpPr>
        <p:sp>
          <p:nvSpPr>
            <p:cNvPr name="Freeform 9" id="9"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6"/>
              <a:stretch>
                <a:fillRect l="0" t="0" r="0" b="0"/>
              </a:stretch>
            </a:blipFill>
          </p:spPr>
        </p:sp>
      </p:grpSp>
      <p:grpSp>
        <p:nvGrpSpPr>
          <p:cNvPr name="Group 10" id="10"/>
          <p:cNvGrpSpPr/>
          <p:nvPr/>
        </p:nvGrpSpPr>
        <p:grpSpPr>
          <a:xfrm rot="0">
            <a:off x="0" y="0"/>
            <a:ext cx="18288000" cy="10287000"/>
            <a:chOff x="0" y="0"/>
            <a:chExt cx="24384000" cy="13716000"/>
          </a:xfrm>
        </p:grpSpPr>
        <p:sp>
          <p:nvSpPr>
            <p:cNvPr name="Freeform 11" id="11"/>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alpha val="38039"/>
              </a:srgbClr>
            </a:solidFill>
          </p:spPr>
        </p:sp>
      </p:grpSp>
      <p:sp>
        <p:nvSpPr>
          <p:cNvPr name="TextBox 12" id="12"/>
          <p:cNvSpPr txBox="true"/>
          <p:nvPr/>
        </p:nvSpPr>
        <p:spPr>
          <a:xfrm rot="0">
            <a:off x="5614242" y="1397138"/>
            <a:ext cx="7685973" cy="1011905"/>
          </a:xfrm>
          <a:prstGeom prst="rect">
            <a:avLst/>
          </a:prstGeom>
        </p:spPr>
        <p:txBody>
          <a:bodyPr anchor="t" rtlCol="false" tIns="0" lIns="0" bIns="0" rIns="0">
            <a:spAutoFit/>
          </a:bodyPr>
          <a:lstStyle/>
          <a:p>
            <a:pPr algn="ctr">
              <a:lnSpc>
                <a:spcPts val="8052"/>
              </a:lnSpc>
            </a:pPr>
            <a:r>
              <a:rPr lang="en-US" sz="6474">
                <a:solidFill>
                  <a:srgbClr val="FFFFFF"/>
                </a:solidFill>
                <a:latin typeface="Corben"/>
                <a:ea typeface="Corben"/>
                <a:cs typeface="Corben"/>
                <a:sym typeface="Corben"/>
              </a:rPr>
              <a:t>Real-life Use Cases</a:t>
            </a:r>
          </a:p>
        </p:txBody>
      </p:sp>
      <p:sp>
        <p:nvSpPr>
          <p:cNvPr name="TextBox 13" id="13"/>
          <p:cNvSpPr txBox="true"/>
          <p:nvPr/>
        </p:nvSpPr>
        <p:spPr>
          <a:xfrm rot="0">
            <a:off x="992237" y="3012132"/>
            <a:ext cx="16303526" cy="901844"/>
          </a:xfrm>
          <a:prstGeom prst="rect">
            <a:avLst/>
          </a:prstGeom>
        </p:spPr>
        <p:txBody>
          <a:bodyPr anchor="t" rtlCol="false" tIns="0" lIns="0" bIns="0" rIns="0">
            <a:spAutoFit/>
          </a:bodyPr>
          <a:lstStyle/>
          <a:p>
            <a:pPr algn="ctr">
              <a:lnSpc>
                <a:spcPts val="3608"/>
              </a:lnSpc>
            </a:pPr>
            <a:r>
              <a:rPr lang="en-US" sz="2237">
                <a:solidFill>
                  <a:srgbClr val="FFFFFF"/>
                </a:solidFill>
                <a:latin typeface="Arimo"/>
                <a:ea typeface="Arimo"/>
                <a:cs typeface="Arimo"/>
                <a:sym typeface="Arimo"/>
              </a:rPr>
              <a:t>The versatility of the 'Hospital On Wheels' (HOW) model extends beyond routine healthcare, making it an invaluable asset in various critical real-life scenarios.</a:t>
            </a:r>
          </a:p>
        </p:txBody>
      </p:sp>
      <p:grpSp>
        <p:nvGrpSpPr>
          <p:cNvPr name="Group 14" id="14"/>
          <p:cNvGrpSpPr>
            <a:grpSpLocks noChangeAspect="true"/>
          </p:cNvGrpSpPr>
          <p:nvPr/>
        </p:nvGrpSpPr>
        <p:grpSpPr>
          <a:xfrm rot="0">
            <a:off x="992238" y="4189810"/>
            <a:ext cx="620166" cy="620166"/>
            <a:chOff x="0" y="0"/>
            <a:chExt cx="826888" cy="826888"/>
          </a:xfrm>
        </p:grpSpPr>
        <p:sp>
          <p:nvSpPr>
            <p:cNvPr name="Freeform 15" id="15" descr="preencoded.png"/>
            <p:cNvSpPr/>
            <p:nvPr/>
          </p:nvSpPr>
          <p:spPr>
            <a:xfrm flipH="false" flipV="false" rot="0">
              <a:off x="0" y="0"/>
              <a:ext cx="826897" cy="826897"/>
            </a:xfrm>
            <a:custGeom>
              <a:avLst/>
              <a:gdLst/>
              <a:ahLst/>
              <a:cxnLst/>
              <a:rect r="r" b="b" t="t" l="l"/>
              <a:pathLst>
                <a:path h="826897" w="826897">
                  <a:moveTo>
                    <a:pt x="0" y="0"/>
                  </a:moveTo>
                  <a:lnTo>
                    <a:pt x="826897" y="0"/>
                  </a:lnTo>
                  <a:lnTo>
                    <a:pt x="826897" y="826897"/>
                  </a:lnTo>
                  <a:lnTo>
                    <a:pt x="0" y="826897"/>
                  </a:lnTo>
                  <a:lnTo>
                    <a:pt x="0" y="0"/>
                  </a:lnTo>
                  <a:close/>
                </a:path>
              </a:pathLst>
            </a:custGeom>
            <a:blipFill>
              <a:blip r:embed="rId7"/>
              <a:stretch>
                <a:fillRect l="0" t="0" r="1" b="1"/>
              </a:stretch>
            </a:blipFill>
          </p:spPr>
        </p:sp>
      </p:grpSp>
      <p:sp>
        <p:nvSpPr>
          <p:cNvPr name="TextBox 16" id="16"/>
          <p:cNvSpPr txBox="true"/>
          <p:nvPr/>
        </p:nvSpPr>
        <p:spPr>
          <a:xfrm rot="0">
            <a:off x="992238" y="5119985"/>
            <a:ext cx="3508176" cy="387698"/>
          </a:xfrm>
          <a:prstGeom prst="rect">
            <a:avLst/>
          </a:prstGeom>
        </p:spPr>
        <p:txBody>
          <a:bodyPr anchor="t" rtlCol="false" tIns="0" lIns="0" bIns="0" rIns="0">
            <a:spAutoFit/>
          </a:bodyPr>
          <a:lstStyle/>
          <a:p>
            <a:pPr algn="l">
              <a:lnSpc>
                <a:spcPts val="2999"/>
              </a:lnSpc>
            </a:pPr>
            <a:r>
              <a:rPr lang="en-US" sz="2437">
                <a:solidFill>
                  <a:srgbClr val="FFFFFF"/>
                </a:solidFill>
                <a:latin typeface="Corben"/>
                <a:ea typeface="Corben"/>
                <a:cs typeface="Corben"/>
                <a:sym typeface="Corben"/>
              </a:rPr>
              <a:t>Pandemic Preparedness</a:t>
            </a:r>
          </a:p>
        </p:txBody>
      </p:sp>
      <p:sp>
        <p:nvSpPr>
          <p:cNvPr name="TextBox 17" id="17"/>
          <p:cNvSpPr txBox="true"/>
          <p:nvPr/>
        </p:nvSpPr>
        <p:spPr>
          <a:xfrm rot="0">
            <a:off x="992238" y="5561260"/>
            <a:ext cx="5227736" cy="2079872"/>
          </a:xfrm>
          <a:prstGeom prst="rect">
            <a:avLst/>
          </a:prstGeom>
        </p:spPr>
        <p:txBody>
          <a:bodyPr anchor="t" rtlCol="false" tIns="0" lIns="0" bIns="0" rIns="0">
            <a:spAutoFit/>
          </a:bodyPr>
          <a:lstStyle/>
          <a:p>
            <a:pPr algn="l">
              <a:lnSpc>
                <a:spcPts val="3125"/>
              </a:lnSpc>
            </a:pPr>
            <a:r>
              <a:rPr lang="en-US" sz="1937">
                <a:solidFill>
                  <a:srgbClr val="FFFFFF"/>
                </a:solidFill>
                <a:latin typeface="Arimo"/>
                <a:ea typeface="Arimo"/>
                <a:cs typeface="Arimo"/>
                <a:sym typeface="Arimo"/>
              </a:rPr>
              <a:t>During health crises like COVID-19, 'HOW' can swiftly transform into mobile isolation wards, rapid vaccination centers, or large-scale testing facilities, extending reach to underserved populations.</a:t>
            </a:r>
          </a:p>
        </p:txBody>
      </p:sp>
      <p:grpSp>
        <p:nvGrpSpPr>
          <p:cNvPr name="Group 18" id="18"/>
          <p:cNvGrpSpPr>
            <a:grpSpLocks noChangeAspect="true"/>
          </p:cNvGrpSpPr>
          <p:nvPr/>
        </p:nvGrpSpPr>
        <p:grpSpPr>
          <a:xfrm rot="0">
            <a:off x="6529982" y="4189810"/>
            <a:ext cx="620166" cy="620166"/>
            <a:chOff x="0" y="0"/>
            <a:chExt cx="826888" cy="826888"/>
          </a:xfrm>
        </p:grpSpPr>
        <p:sp>
          <p:nvSpPr>
            <p:cNvPr name="Freeform 19" id="19" descr="preencoded.png"/>
            <p:cNvSpPr/>
            <p:nvPr/>
          </p:nvSpPr>
          <p:spPr>
            <a:xfrm flipH="false" flipV="false" rot="0">
              <a:off x="0" y="0"/>
              <a:ext cx="826897" cy="826897"/>
            </a:xfrm>
            <a:custGeom>
              <a:avLst/>
              <a:gdLst/>
              <a:ahLst/>
              <a:cxnLst/>
              <a:rect r="r" b="b" t="t" l="l"/>
              <a:pathLst>
                <a:path h="826897" w="826897">
                  <a:moveTo>
                    <a:pt x="0" y="0"/>
                  </a:moveTo>
                  <a:lnTo>
                    <a:pt x="826897" y="0"/>
                  </a:lnTo>
                  <a:lnTo>
                    <a:pt x="826897" y="826897"/>
                  </a:lnTo>
                  <a:lnTo>
                    <a:pt x="0" y="826897"/>
                  </a:lnTo>
                  <a:lnTo>
                    <a:pt x="0" y="0"/>
                  </a:lnTo>
                  <a:close/>
                </a:path>
              </a:pathLst>
            </a:custGeom>
            <a:blipFill>
              <a:blip r:embed="rId8"/>
              <a:stretch>
                <a:fillRect l="0" t="0" r="1" b="1"/>
              </a:stretch>
            </a:blipFill>
          </p:spPr>
        </p:sp>
      </p:grpSp>
      <p:sp>
        <p:nvSpPr>
          <p:cNvPr name="TextBox 20" id="20"/>
          <p:cNvSpPr txBox="true"/>
          <p:nvPr/>
        </p:nvSpPr>
        <p:spPr>
          <a:xfrm rot="0">
            <a:off x="6529982" y="5119985"/>
            <a:ext cx="3846611" cy="387698"/>
          </a:xfrm>
          <a:prstGeom prst="rect">
            <a:avLst/>
          </a:prstGeom>
        </p:spPr>
        <p:txBody>
          <a:bodyPr anchor="t" rtlCol="false" tIns="0" lIns="0" bIns="0" rIns="0">
            <a:spAutoFit/>
          </a:bodyPr>
          <a:lstStyle/>
          <a:p>
            <a:pPr algn="l">
              <a:lnSpc>
                <a:spcPts val="2999"/>
              </a:lnSpc>
            </a:pPr>
            <a:r>
              <a:rPr lang="en-US" sz="2437">
                <a:solidFill>
                  <a:srgbClr val="FFFFFF"/>
                </a:solidFill>
                <a:latin typeface="Corben"/>
                <a:ea typeface="Corben"/>
                <a:cs typeface="Corben"/>
                <a:sym typeface="Corben"/>
              </a:rPr>
              <a:t>Disaster Relief &amp; Recovery</a:t>
            </a:r>
          </a:p>
        </p:txBody>
      </p:sp>
      <p:sp>
        <p:nvSpPr>
          <p:cNvPr name="TextBox 21" id="21"/>
          <p:cNvSpPr txBox="true"/>
          <p:nvPr/>
        </p:nvSpPr>
        <p:spPr>
          <a:xfrm rot="0">
            <a:off x="6529982" y="5561260"/>
            <a:ext cx="5227885" cy="2079872"/>
          </a:xfrm>
          <a:prstGeom prst="rect">
            <a:avLst/>
          </a:prstGeom>
        </p:spPr>
        <p:txBody>
          <a:bodyPr anchor="t" rtlCol="false" tIns="0" lIns="0" bIns="0" rIns="0">
            <a:spAutoFit/>
          </a:bodyPr>
          <a:lstStyle/>
          <a:p>
            <a:pPr algn="l">
              <a:lnSpc>
                <a:spcPts val="3125"/>
              </a:lnSpc>
            </a:pPr>
            <a:r>
              <a:rPr lang="en-US" sz="1937">
                <a:solidFill>
                  <a:srgbClr val="FFFFFF"/>
                </a:solidFill>
                <a:latin typeface="Arimo"/>
                <a:ea typeface="Arimo"/>
                <a:cs typeface="Arimo"/>
                <a:sym typeface="Arimo"/>
              </a:rPr>
              <a:t>Its mobility allows for quick deployment to areas devastated by natural disasters such as floods, earthquakes, or cyclones, providing immediate medical aid and stabilising critical patients on-site.</a:t>
            </a:r>
          </a:p>
        </p:txBody>
      </p:sp>
      <p:grpSp>
        <p:nvGrpSpPr>
          <p:cNvPr name="Group 22" id="22"/>
          <p:cNvGrpSpPr>
            <a:grpSpLocks noChangeAspect="true"/>
          </p:cNvGrpSpPr>
          <p:nvPr/>
        </p:nvGrpSpPr>
        <p:grpSpPr>
          <a:xfrm rot="0">
            <a:off x="12067878" y="4189810"/>
            <a:ext cx="620166" cy="620166"/>
            <a:chOff x="0" y="0"/>
            <a:chExt cx="826888" cy="826888"/>
          </a:xfrm>
        </p:grpSpPr>
        <p:sp>
          <p:nvSpPr>
            <p:cNvPr name="Freeform 23" id="23" descr="preencoded.png"/>
            <p:cNvSpPr/>
            <p:nvPr/>
          </p:nvSpPr>
          <p:spPr>
            <a:xfrm flipH="false" flipV="false" rot="0">
              <a:off x="0" y="0"/>
              <a:ext cx="826897" cy="826897"/>
            </a:xfrm>
            <a:custGeom>
              <a:avLst/>
              <a:gdLst/>
              <a:ahLst/>
              <a:cxnLst/>
              <a:rect r="r" b="b" t="t" l="l"/>
              <a:pathLst>
                <a:path h="826897" w="826897">
                  <a:moveTo>
                    <a:pt x="0" y="0"/>
                  </a:moveTo>
                  <a:lnTo>
                    <a:pt x="826897" y="0"/>
                  </a:lnTo>
                  <a:lnTo>
                    <a:pt x="826897" y="826897"/>
                  </a:lnTo>
                  <a:lnTo>
                    <a:pt x="0" y="826897"/>
                  </a:lnTo>
                  <a:lnTo>
                    <a:pt x="0" y="0"/>
                  </a:lnTo>
                  <a:close/>
                </a:path>
              </a:pathLst>
            </a:custGeom>
            <a:blipFill>
              <a:blip r:embed="rId9"/>
              <a:stretch>
                <a:fillRect l="0" t="0" r="1" b="1"/>
              </a:stretch>
            </a:blipFill>
          </p:spPr>
        </p:sp>
      </p:grpSp>
      <p:sp>
        <p:nvSpPr>
          <p:cNvPr name="TextBox 24" id="24"/>
          <p:cNvSpPr txBox="true"/>
          <p:nvPr/>
        </p:nvSpPr>
        <p:spPr>
          <a:xfrm rot="0">
            <a:off x="12067878" y="5119985"/>
            <a:ext cx="4752529" cy="387698"/>
          </a:xfrm>
          <a:prstGeom prst="rect">
            <a:avLst/>
          </a:prstGeom>
        </p:spPr>
        <p:txBody>
          <a:bodyPr anchor="t" rtlCol="false" tIns="0" lIns="0" bIns="0" rIns="0">
            <a:spAutoFit/>
          </a:bodyPr>
          <a:lstStyle/>
          <a:p>
            <a:pPr algn="l">
              <a:lnSpc>
                <a:spcPts val="2999"/>
              </a:lnSpc>
            </a:pPr>
            <a:r>
              <a:rPr lang="en-US" sz="2437">
                <a:solidFill>
                  <a:srgbClr val="FFFFFF"/>
                </a:solidFill>
                <a:latin typeface="Corben"/>
                <a:ea typeface="Corben"/>
                <a:cs typeface="Corben"/>
                <a:sym typeface="Corben"/>
              </a:rPr>
              <a:t>Mass Gathering Medical Support</a:t>
            </a:r>
          </a:p>
        </p:txBody>
      </p:sp>
      <p:sp>
        <p:nvSpPr>
          <p:cNvPr name="TextBox 25" id="25"/>
          <p:cNvSpPr txBox="true"/>
          <p:nvPr/>
        </p:nvSpPr>
        <p:spPr>
          <a:xfrm rot="0">
            <a:off x="12067878" y="5561260"/>
            <a:ext cx="5227885" cy="2079872"/>
          </a:xfrm>
          <a:prstGeom prst="rect">
            <a:avLst/>
          </a:prstGeom>
        </p:spPr>
        <p:txBody>
          <a:bodyPr anchor="t" rtlCol="false" tIns="0" lIns="0" bIns="0" rIns="0">
            <a:spAutoFit/>
          </a:bodyPr>
          <a:lstStyle/>
          <a:p>
            <a:pPr algn="l">
              <a:lnSpc>
                <a:spcPts val="3125"/>
              </a:lnSpc>
            </a:pPr>
            <a:r>
              <a:rPr lang="en-US" sz="1937">
                <a:solidFill>
                  <a:srgbClr val="FFFFFF"/>
                </a:solidFill>
                <a:latin typeface="Arimo"/>
                <a:ea typeface="Arimo"/>
                <a:cs typeface="Arimo"/>
                <a:sym typeface="Arimo"/>
              </a:rPr>
              <a:t>'HOW' can provide essential on-site medical coverage for large public gatherings, including religious festivals, sporting events, or cultural celebrations, ensuring immediate access to care for attendees.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525" y="28575"/>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sp>
        <p:nvSpPr>
          <p:cNvPr name="TextBox 4" id="4"/>
          <p:cNvSpPr txBox="true"/>
          <p:nvPr/>
        </p:nvSpPr>
        <p:spPr>
          <a:xfrm rot="0">
            <a:off x="992237" y="507578"/>
            <a:ext cx="7461724" cy="837020"/>
          </a:xfrm>
          <a:prstGeom prst="rect">
            <a:avLst/>
          </a:prstGeom>
        </p:spPr>
        <p:txBody>
          <a:bodyPr anchor="t" rtlCol="false" tIns="0" lIns="0" bIns="0" rIns="0">
            <a:spAutoFit/>
          </a:bodyPr>
          <a:lstStyle/>
          <a:p>
            <a:pPr algn="l">
              <a:lnSpc>
                <a:spcPts val="6684"/>
              </a:lnSpc>
            </a:pPr>
            <a:r>
              <a:rPr lang="en-US" sz="5374">
                <a:solidFill>
                  <a:srgbClr val="1B1B27"/>
                </a:solidFill>
                <a:latin typeface="Corben"/>
                <a:ea typeface="Corben"/>
                <a:cs typeface="Corben"/>
                <a:sym typeface="Corben"/>
              </a:rPr>
              <a:t>Key Features of 'HOW'</a:t>
            </a:r>
          </a:p>
        </p:txBody>
      </p:sp>
      <p:sp>
        <p:nvSpPr>
          <p:cNvPr name="TextBox 5" id="5"/>
          <p:cNvSpPr txBox="true"/>
          <p:nvPr/>
        </p:nvSpPr>
        <p:spPr>
          <a:xfrm rot="0">
            <a:off x="992238" y="1663676"/>
            <a:ext cx="17052587" cy="1052319"/>
          </a:xfrm>
          <a:prstGeom prst="rect">
            <a:avLst/>
          </a:prstGeom>
        </p:spPr>
        <p:txBody>
          <a:bodyPr anchor="t" rtlCol="false" tIns="0" lIns="0" bIns="0" rIns="0">
            <a:spAutoFit/>
          </a:bodyPr>
          <a:lstStyle/>
          <a:p>
            <a:pPr algn="l">
              <a:lnSpc>
                <a:spcPts val="4254"/>
              </a:lnSpc>
            </a:pPr>
            <a:r>
              <a:rPr lang="en-US" sz="2637">
                <a:solidFill>
                  <a:srgbClr val="404155"/>
                </a:solidFill>
                <a:latin typeface="Arimo"/>
                <a:ea typeface="Arimo"/>
                <a:cs typeface="Arimo"/>
                <a:sym typeface="Arimo"/>
              </a:rPr>
              <a:t>The 'Hospital On Wheels' is more than just a vehicle; it's a meticulously designed mobile medical unit, fully equipped to handle a wide range of medical needs and mirroring the capabilities of a smaller static clinic. </a:t>
            </a:r>
          </a:p>
        </p:txBody>
      </p:sp>
      <p:grpSp>
        <p:nvGrpSpPr>
          <p:cNvPr name="Group 6" id="6"/>
          <p:cNvGrpSpPr>
            <a:grpSpLocks noChangeAspect="true"/>
          </p:cNvGrpSpPr>
          <p:nvPr/>
        </p:nvGrpSpPr>
        <p:grpSpPr>
          <a:xfrm rot="0">
            <a:off x="839838" y="3187824"/>
            <a:ext cx="1303688" cy="1303688"/>
            <a:chOff x="0" y="0"/>
            <a:chExt cx="826888" cy="826888"/>
          </a:xfrm>
        </p:grpSpPr>
        <p:sp>
          <p:nvSpPr>
            <p:cNvPr name="Freeform 7" id="7" descr="preencoded.png"/>
            <p:cNvSpPr/>
            <p:nvPr/>
          </p:nvSpPr>
          <p:spPr>
            <a:xfrm flipH="false" flipV="false" rot="0">
              <a:off x="0" y="0"/>
              <a:ext cx="826897" cy="826897"/>
            </a:xfrm>
            <a:custGeom>
              <a:avLst/>
              <a:gdLst/>
              <a:ahLst/>
              <a:cxnLst/>
              <a:rect r="r" b="b" t="t" l="l"/>
              <a:pathLst>
                <a:path h="826897" w="826897">
                  <a:moveTo>
                    <a:pt x="0" y="0"/>
                  </a:moveTo>
                  <a:lnTo>
                    <a:pt x="826897" y="0"/>
                  </a:lnTo>
                  <a:lnTo>
                    <a:pt x="826897" y="826897"/>
                  </a:lnTo>
                  <a:lnTo>
                    <a:pt x="0" y="826897"/>
                  </a:lnTo>
                  <a:lnTo>
                    <a:pt x="0" y="0"/>
                  </a:lnTo>
                  <a:close/>
                </a:path>
              </a:pathLst>
            </a:custGeom>
            <a:blipFill>
              <a:blip r:embed="rId4"/>
              <a:stretch>
                <a:fillRect l="0" t="0" r="1" b="1"/>
              </a:stretch>
            </a:blipFill>
          </p:spPr>
        </p:sp>
      </p:grpSp>
      <p:sp>
        <p:nvSpPr>
          <p:cNvPr name="TextBox 8" id="8"/>
          <p:cNvSpPr txBox="true"/>
          <p:nvPr/>
        </p:nvSpPr>
        <p:spPr>
          <a:xfrm rot="0">
            <a:off x="646733" y="4754147"/>
            <a:ext cx="5537745" cy="417928"/>
          </a:xfrm>
          <a:prstGeom prst="rect">
            <a:avLst/>
          </a:prstGeom>
        </p:spPr>
        <p:txBody>
          <a:bodyPr anchor="t" rtlCol="false" tIns="0" lIns="0" bIns="0" rIns="0">
            <a:spAutoFit/>
          </a:bodyPr>
          <a:lstStyle/>
          <a:p>
            <a:pPr algn="l">
              <a:lnSpc>
                <a:spcPts val="3369"/>
              </a:lnSpc>
            </a:pPr>
            <a:r>
              <a:rPr lang="en-US" sz="2737">
                <a:solidFill>
                  <a:srgbClr val="404155"/>
                </a:solidFill>
                <a:latin typeface="Corben"/>
                <a:ea typeface="Corben"/>
                <a:cs typeface="Corben"/>
                <a:sym typeface="Corben"/>
              </a:rPr>
              <a:t>Advanced Diagnostic Capabilities</a:t>
            </a:r>
          </a:p>
        </p:txBody>
      </p:sp>
      <p:sp>
        <p:nvSpPr>
          <p:cNvPr name="TextBox 9" id="9"/>
          <p:cNvSpPr txBox="true"/>
          <p:nvPr/>
        </p:nvSpPr>
        <p:spPr>
          <a:xfrm rot="0">
            <a:off x="744588" y="5458787"/>
            <a:ext cx="5227736" cy="518919"/>
          </a:xfrm>
          <a:prstGeom prst="rect">
            <a:avLst/>
          </a:prstGeom>
        </p:spPr>
        <p:txBody>
          <a:bodyPr anchor="t" rtlCol="false" tIns="0" lIns="0" bIns="0" rIns="0">
            <a:spAutoFit/>
          </a:bodyPr>
          <a:lstStyle/>
          <a:p>
            <a:pPr algn="l" marL="397766" indent="-198883" lvl="1">
              <a:lnSpc>
                <a:spcPts val="4254"/>
              </a:lnSpc>
              <a:buFont typeface="Arial"/>
              <a:buChar char="•"/>
            </a:pPr>
            <a:r>
              <a:rPr lang="en-US" sz="2637">
                <a:solidFill>
                  <a:srgbClr val="404155"/>
                </a:solidFill>
                <a:latin typeface="Arimo"/>
                <a:ea typeface="Arimo"/>
                <a:cs typeface="Arimo"/>
                <a:sym typeface="Arimo"/>
              </a:rPr>
              <a:t>Portable Ultrasound</a:t>
            </a:r>
          </a:p>
        </p:txBody>
      </p:sp>
      <p:sp>
        <p:nvSpPr>
          <p:cNvPr name="TextBox 10" id="10"/>
          <p:cNvSpPr txBox="true"/>
          <p:nvPr/>
        </p:nvSpPr>
        <p:spPr>
          <a:xfrm rot="0">
            <a:off x="735063" y="6049288"/>
            <a:ext cx="5227736" cy="2652670"/>
          </a:xfrm>
          <a:prstGeom prst="rect">
            <a:avLst/>
          </a:prstGeom>
        </p:spPr>
        <p:txBody>
          <a:bodyPr anchor="t" rtlCol="false" tIns="0" lIns="0" bIns="0" rIns="0">
            <a:spAutoFit/>
          </a:bodyPr>
          <a:lstStyle/>
          <a:p>
            <a:pPr algn="l" marL="397597" indent="-198799" lvl="1">
              <a:lnSpc>
                <a:spcPts val="4251"/>
              </a:lnSpc>
              <a:buFont typeface="Arial"/>
              <a:buChar char="•"/>
            </a:pPr>
            <a:r>
              <a:rPr lang="en-US" sz="2637">
                <a:solidFill>
                  <a:srgbClr val="404155"/>
                </a:solidFill>
                <a:latin typeface="Arimo"/>
                <a:ea typeface="Arimo"/>
                <a:cs typeface="Arimo"/>
                <a:sym typeface="Arimo"/>
              </a:rPr>
              <a:t>ECG machine</a:t>
            </a:r>
          </a:p>
          <a:p>
            <a:pPr algn="l" marL="397597" indent="-198799" lvl="1">
              <a:lnSpc>
                <a:spcPts val="4251"/>
              </a:lnSpc>
              <a:buFont typeface="Arial"/>
              <a:buChar char="•"/>
            </a:pPr>
            <a:r>
              <a:rPr lang="en-US" sz="2637">
                <a:solidFill>
                  <a:srgbClr val="404155"/>
                </a:solidFill>
                <a:latin typeface="Arimo"/>
                <a:ea typeface="Arimo"/>
                <a:cs typeface="Arimo"/>
                <a:sym typeface="Arimo"/>
              </a:rPr>
              <a:t>Pulse Oxymeter</a:t>
            </a:r>
          </a:p>
          <a:p>
            <a:pPr algn="l" marL="397597" indent="-198799" lvl="1">
              <a:lnSpc>
                <a:spcPts val="4251"/>
              </a:lnSpc>
              <a:buFont typeface="Arial"/>
              <a:buChar char="•"/>
            </a:pPr>
            <a:r>
              <a:rPr lang="en-US" sz="2637">
                <a:solidFill>
                  <a:srgbClr val="404155"/>
                </a:solidFill>
                <a:latin typeface="Arimo"/>
                <a:ea typeface="Arimo"/>
                <a:cs typeface="Arimo"/>
                <a:sym typeface="Arimo"/>
              </a:rPr>
              <a:t>Defibrillator</a:t>
            </a:r>
          </a:p>
          <a:p>
            <a:pPr algn="l" marL="397597" indent="-198799" lvl="1">
              <a:lnSpc>
                <a:spcPts val="4251"/>
              </a:lnSpc>
              <a:buFont typeface="Arial"/>
              <a:buChar char="•"/>
            </a:pPr>
            <a:r>
              <a:rPr lang="en-US" sz="2637">
                <a:solidFill>
                  <a:srgbClr val="404155"/>
                </a:solidFill>
                <a:latin typeface="Arimo"/>
                <a:ea typeface="Arimo"/>
                <a:cs typeface="Arimo"/>
                <a:sym typeface="Arimo"/>
              </a:rPr>
              <a:t>Blood Bank(O- , O+  , AB+)</a:t>
            </a:r>
          </a:p>
          <a:p>
            <a:pPr algn="l">
              <a:lnSpc>
                <a:spcPts val="4254"/>
              </a:lnSpc>
            </a:pPr>
          </a:p>
        </p:txBody>
      </p:sp>
      <p:grpSp>
        <p:nvGrpSpPr>
          <p:cNvPr name="Group 11" id="11"/>
          <p:cNvGrpSpPr>
            <a:grpSpLocks noChangeAspect="true"/>
          </p:cNvGrpSpPr>
          <p:nvPr/>
        </p:nvGrpSpPr>
        <p:grpSpPr>
          <a:xfrm rot="0">
            <a:off x="6842860" y="3212495"/>
            <a:ext cx="1254346" cy="1254346"/>
            <a:chOff x="0" y="0"/>
            <a:chExt cx="826888" cy="826888"/>
          </a:xfrm>
        </p:grpSpPr>
        <p:sp>
          <p:nvSpPr>
            <p:cNvPr name="Freeform 12" id="12" descr="preencoded.png"/>
            <p:cNvSpPr/>
            <p:nvPr/>
          </p:nvSpPr>
          <p:spPr>
            <a:xfrm flipH="false" flipV="false" rot="0">
              <a:off x="0" y="0"/>
              <a:ext cx="826897" cy="826897"/>
            </a:xfrm>
            <a:custGeom>
              <a:avLst/>
              <a:gdLst/>
              <a:ahLst/>
              <a:cxnLst/>
              <a:rect r="r" b="b" t="t" l="l"/>
              <a:pathLst>
                <a:path h="826897" w="826897">
                  <a:moveTo>
                    <a:pt x="0" y="0"/>
                  </a:moveTo>
                  <a:lnTo>
                    <a:pt x="826897" y="0"/>
                  </a:lnTo>
                  <a:lnTo>
                    <a:pt x="826897" y="826897"/>
                  </a:lnTo>
                  <a:lnTo>
                    <a:pt x="0" y="826897"/>
                  </a:lnTo>
                  <a:lnTo>
                    <a:pt x="0" y="0"/>
                  </a:lnTo>
                  <a:close/>
                </a:path>
              </a:pathLst>
            </a:custGeom>
            <a:blipFill>
              <a:blip r:embed="rId5"/>
              <a:stretch>
                <a:fillRect l="0" t="0" r="1" b="1"/>
              </a:stretch>
            </a:blipFill>
          </p:spPr>
        </p:sp>
      </p:grpSp>
      <p:sp>
        <p:nvSpPr>
          <p:cNvPr name="TextBox 13" id="13"/>
          <p:cNvSpPr txBox="true"/>
          <p:nvPr/>
        </p:nvSpPr>
        <p:spPr>
          <a:xfrm rot="0">
            <a:off x="6652360" y="4725572"/>
            <a:ext cx="5115306" cy="417928"/>
          </a:xfrm>
          <a:prstGeom prst="rect">
            <a:avLst/>
          </a:prstGeom>
        </p:spPr>
        <p:txBody>
          <a:bodyPr anchor="t" rtlCol="false" tIns="0" lIns="0" bIns="0" rIns="0">
            <a:spAutoFit/>
          </a:bodyPr>
          <a:lstStyle/>
          <a:p>
            <a:pPr algn="l">
              <a:lnSpc>
                <a:spcPts val="3369"/>
              </a:lnSpc>
            </a:pPr>
            <a:r>
              <a:rPr lang="en-US" sz="2737">
                <a:solidFill>
                  <a:srgbClr val="404155"/>
                </a:solidFill>
                <a:latin typeface="Corben"/>
                <a:ea typeface="Corben"/>
                <a:cs typeface="Corben"/>
                <a:sym typeface="Corben"/>
              </a:rPr>
              <a:t>Comprehensive Medical Stock</a:t>
            </a:r>
          </a:p>
        </p:txBody>
      </p:sp>
      <p:sp>
        <p:nvSpPr>
          <p:cNvPr name="TextBox 14" id="14"/>
          <p:cNvSpPr txBox="true"/>
          <p:nvPr/>
        </p:nvSpPr>
        <p:spPr>
          <a:xfrm rot="0">
            <a:off x="6305106" y="5468312"/>
            <a:ext cx="6170452" cy="1585719"/>
          </a:xfrm>
          <a:prstGeom prst="rect">
            <a:avLst/>
          </a:prstGeom>
        </p:spPr>
        <p:txBody>
          <a:bodyPr anchor="t" rtlCol="false" tIns="0" lIns="0" bIns="0" rIns="0">
            <a:spAutoFit/>
          </a:bodyPr>
          <a:lstStyle/>
          <a:p>
            <a:pPr algn="l" marL="397766" indent="-198883" lvl="1">
              <a:lnSpc>
                <a:spcPts val="4254"/>
              </a:lnSpc>
              <a:buFont typeface="Arial"/>
              <a:buChar char="•"/>
            </a:pPr>
            <a:r>
              <a:rPr lang="en-US" sz="2637">
                <a:solidFill>
                  <a:srgbClr val="404155"/>
                </a:solidFill>
                <a:latin typeface="Arimo"/>
                <a:ea typeface="Arimo"/>
                <a:cs typeface="Arimo"/>
                <a:sym typeface="Arimo"/>
              </a:rPr>
              <a:t>Life-saving medications, including anesthesia, pain relief, Epipen or Adrenaclick and resuscitation drugs.</a:t>
            </a:r>
          </a:p>
        </p:txBody>
      </p:sp>
      <p:sp>
        <p:nvSpPr>
          <p:cNvPr name="TextBox 15" id="15"/>
          <p:cNvSpPr txBox="true"/>
          <p:nvPr/>
        </p:nvSpPr>
        <p:spPr>
          <a:xfrm rot="0">
            <a:off x="6281979" y="7178337"/>
            <a:ext cx="6179977" cy="518919"/>
          </a:xfrm>
          <a:prstGeom prst="rect">
            <a:avLst/>
          </a:prstGeom>
        </p:spPr>
        <p:txBody>
          <a:bodyPr anchor="t" rtlCol="false" tIns="0" lIns="0" bIns="0" rIns="0">
            <a:spAutoFit/>
          </a:bodyPr>
          <a:lstStyle/>
          <a:p>
            <a:pPr algn="l" marL="397766" indent="-198883" lvl="1">
              <a:lnSpc>
                <a:spcPts val="4254"/>
              </a:lnSpc>
              <a:buFont typeface="Arial"/>
              <a:buChar char="•"/>
            </a:pPr>
            <a:r>
              <a:rPr lang="en-US" sz="2637">
                <a:solidFill>
                  <a:srgbClr val="404155"/>
                </a:solidFill>
                <a:latin typeface="Arimo"/>
                <a:ea typeface="Arimo"/>
                <a:cs typeface="Arimo"/>
                <a:sym typeface="Arimo"/>
              </a:rPr>
              <a:t>Essential first-aid and emergency kits.</a:t>
            </a:r>
          </a:p>
        </p:txBody>
      </p:sp>
      <p:sp>
        <p:nvSpPr>
          <p:cNvPr name="TextBox 16" id="16"/>
          <p:cNvSpPr txBox="true"/>
          <p:nvPr/>
        </p:nvSpPr>
        <p:spPr>
          <a:xfrm rot="0">
            <a:off x="6281979" y="7831087"/>
            <a:ext cx="6642720" cy="518919"/>
          </a:xfrm>
          <a:prstGeom prst="rect">
            <a:avLst/>
          </a:prstGeom>
        </p:spPr>
        <p:txBody>
          <a:bodyPr anchor="t" rtlCol="false" tIns="0" lIns="0" bIns="0" rIns="0">
            <a:spAutoFit/>
          </a:bodyPr>
          <a:lstStyle/>
          <a:p>
            <a:pPr algn="l" marL="397766" indent="-198883" lvl="1">
              <a:lnSpc>
                <a:spcPts val="4254"/>
              </a:lnSpc>
              <a:buFont typeface="Arial"/>
              <a:buChar char="•"/>
            </a:pPr>
            <a:r>
              <a:rPr lang="en-US" sz="2637">
                <a:solidFill>
                  <a:srgbClr val="404155"/>
                </a:solidFill>
                <a:latin typeface="Arimo"/>
                <a:ea typeface="Arimo"/>
                <a:cs typeface="Arimo"/>
                <a:sym typeface="Arimo"/>
              </a:rPr>
              <a:t>Sterile environment for minor procedures.</a:t>
            </a:r>
          </a:p>
        </p:txBody>
      </p:sp>
      <p:grpSp>
        <p:nvGrpSpPr>
          <p:cNvPr name="Group 17" id="17"/>
          <p:cNvGrpSpPr>
            <a:grpSpLocks noChangeAspect="true"/>
          </p:cNvGrpSpPr>
          <p:nvPr/>
        </p:nvGrpSpPr>
        <p:grpSpPr>
          <a:xfrm rot="0">
            <a:off x="12821606" y="3222020"/>
            <a:ext cx="1279017" cy="1279017"/>
            <a:chOff x="0" y="0"/>
            <a:chExt cx="826888" cy="826888"/>
          </a:xfrm>
        </p:grpSpPr>
        <p:sp>
          <p:nvSpPr>
            <p:cNvPr name="Freeform 18" id="18" descr="preencoded.png"/>
            <p:cNvSpPr/>
            <p:nvPr/>
          </p:nvSpPr>
          <p:spPr>
            <a:xfrm flipH="false" flipV="false" rot="0">
              <a:off x="0" y="0"/>
              <a:ext cx="826897" cy="826897"/>
            </a:xfrm>
            <a:custGeom>
              <a:avLst/>
              <a:gdLst/>
              <a:ahLst/>
              <a:cxnLst/>
              <a:rect r="r" b="b" t="t" l="l"/>
              <a:pathLst>
                <a:path h="826897" w="826897">
                  <a:moveTo>
                    <a:pt x="0" y="0"/>
                  </a:moveTo>
                  <a:lnTo>
                    <a:pt x="826897" y="0"/>
                  </a:lnTo>
                  <a:lnTo>
                    <a:pt x="826897" y="826897"/>
                  </a:lnTo>
                  <a:lnTo>
                    <a:pt x="0" y="826897"/>
                  </a:lnTo>
                  <a:lnTo>
                    <a:pt x="0" y="0"/>
                  </a:lnTo>
                  <a:close/>
                </a:path>
              </a:pathLst>
            </a:custGeom>
            <a:blipFill>
              <a:blip r:embed="rId6"/>
              <a:stretch>
                <a:fillRect l="0" t="0" r="1" b="1"/>
              </a:stretch>
            </a:blipFill>
          </p:spPr>
        </p:sp>
      </p:grpSp>
      <p:sp>
        <p:nvSpPr>
          <p:cNvPr name="TextBox 19" id="19"/>
          <p:cNvSpPr txBox="true"/>
          <p:nvPr/>
        </p:nvSpPr>
        <p:spPr>
          <a:xfrm rot="0">
            <a:off x="13033027" y="4649372"/>
            <a:ext cx="3101131" cy="417928"/>
          </a:xfrm>
          <a:prstGeom prst="rect">
            <a:avLst/>
          </a:prstGeom>
        </p:spPr>
        <p:txBody>
          <a:bodyPr anchor="t" rtlCol="false" tIns="0" lIns="0" bIns="0" rIns="0">
            <a:spAutoFit/>
          </a:bodyPr>
          <a:lstStyle/>
          <a:p>
            <a:pPr algn="l">
              <a:lnSpc>
                <a:spcPts val="3369"/>
              </a:lnSpc>
            </a:pPr>
            <a:r>
              <a:rPr lang="en-US" sz="2737">
                <a:solidFill>
                  <a:srgbClr val="404155"/>
                </a:solidFill>
                <a:latin typeface="Corben"/>
                <a:ea typeface="Corben"/>
                <a:cs typeface="Corben"/>
                <a:sym typeface="Corben"/>
              </a:rPr>
              <a:t>Operation Theater </a:t>
            </a:r>
          </a:p>
        </p:txBody>
      </p:sp>
      <p:sp>
        <p:nvSpPr>
          <p:cNvPr name="TextBox 20" id="20"/>
          <p:cNvSpPr txBox="true"/>
          <p:nvPr/>
        </p:nvSpPr>
        <p:spPr>
          <a:xfrm rot="0">
            <a:off x="12789290" y="5408684"/>
            <a:ext cx="5255534" cy="1052319"/>
          </a:xfrm>
          <a:prstGeom prst="rect">
            <a:avLst/>
          </a:prstGeom>
        </p:spPr>
        <p:txBody>
          <a:bodyPr anchor="t" rtlCol="false" tIns="0" lIns="0" bIns="0" rIns="0">
            <a:spAutoFit/>
          </a:bodyPr>
          <a:lstStyle/>
          <a:p>
            <a:pPr algn="l" marL="397766" indent="-198883" lvl="1">
              <a:lnSpc>
                <a:spcPts val="4254"/>
              </a:lnSpc>
              <a:buFont typeface="Arial"/>
              <a:buChar char="•"/>
            </a:pPr>
            <a:r>
              <a:rPr lang="en-US" sz="2637">
                <a:solidFill>
                  <a:srgbClr val="404155"/>
                </a:solidFill>
                <a:latin typeface="Arimo"/>
                <a:ea typeface="Arimo"/>
                <a:cs typeface="Arimo"/>
                <a:sym typeface="Arimo"/>
              </a:rPr>
              <a:t>Heart rate monitor, ECG, and oxygen level monitors.</a:t>
            </a:r>
          </a:p>
        </p:txBody>
      </p:sp>
      <p:sp>
        <p:nvSpPr>
          <p:cNvPr name="TextBox 21" id="21"/>
          <p:cNvSpPr txBox="true"/>
          <p:nvPr/>
        </p:nvSpPr>
        <p:spPr>
          <a:xfrm rot="0">
            <a:off x="12789290" y="6499103"/>
            <a:ext cx="5498710" cy="3185919"/>
          </a:xfrm>
          <a:prstGeom prst="rect">
            <a:avLst/>
          </a:prstGeom>
        </p:spPr>
        <p:txBody>
          <a:bodyPr anchor="t" rtlCol="false" tIns="0" lIns="0" bIns="0" rIns="0">
            <a:spAutoFit/>
          </a:bodyPr>
          <a:lstStyle/>
          <a:p>
            <a:pPr algn="l" marL="397766" indent="-198883" lvl="1">
              <a:lnSpc>
                <a:spcPts val="4254"/>
              </a:lnSpc>
              <a:buFont typeface="Arial"/>
              <a:buChar char="•"/>
            </a:pPr>
            <a:r>
              <a:rPr lang="en-US" sz="2637">
                <a:solidFill>
                  <a:srgbClr val="404155"/>
                </a:solidFill>
                <a:latin typeface="Arimo"/>
                <a:ea typeface="Arimo"/>
                <a:cs typeface="Arimo"/>
                <a:sym typeface="Arimo"/>
              </a:rPr>
              <a:t>Adjustable operation table with surgical lights and essential medical equipment(scalpels, forceps, and clamps are often organized and transported in portable kits.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625377" cy="2656467"/>
          </a:xfrm>
          <a:custGeom>
            <a:avLst/>
            <a:gdLst/>
            <a:ahLst/>
            <a:cxnLst/>
            <a:rect r="r" b="b" t="t" l="l"/>
            <a:pathLst>
              <a:path h="2656467" w="4625377">
                <a:moveTo>
                  <a:pt x="0" y="0"/>
                </a:moveTo>
                <a:lnTo>
                  <a:pt x="4625377" y="0"/>
                </a:lnTo>
                <a:lnTo>
                  <a:pt x="4625377" y="2656467"/>
                </a:lnTo>
                <a:lnTo>
                  <a:pt x="0" y="2656467"/>
                </a:lnTo>
                <a:lnTo>
                  <a:pt x="0" y="0"/>
                </a:lnTo>
                <a:close/>
              </a:path>
            </a:pathLst>
          </a:custGeom>
          <a:blipFill>
            <a:blip r:embed="rId2"/>
            <a:stretch>
              <a:fillRect l="0" t="0" r="0" b="0"/>
            </a:stretch>
          </a:blipFill>
        </p:spPr>
      </p:sp>
      <p:sp>
        <p:nvSpPr>
          <p:cNvPr name="Freeform 3" id="3"/>
          <p:cNvSpPr/>
          <p:nvPr/>
        </p:nvSpPr>
        <p:spPr>
          <a:xfrm flipH="false" flipV="false" rot="0">
            <a:off x="0" y="4957763"/>
            <a:ext cx="6284537" cy="4210640"/>
          </a:xfrm>
          <a:custGeom>
            <a:avLst/>
            <a:gdLst/>
            <a:ahLst/>
            <a:cxnLst/>
            <a:rect r="r" b="b" t="t" l="l"/>
            <a:pathLst>
              <a:path h="4210640" w="6284537">
                <a:moveTo>
                  <a:pt x="0" y="0"/>
                </a:moveTo>
                <a:lnTo>
                  <a:pt x="6284537" y="0"/>
                </a:lnTo>
                <a:lnTo>
                  <a:pt x="6284537" y="4210640"/>
                </a:lnTo>
                <a:lnTo>
                  <a:pt x="0" y="4210640"/>
                </a:lnTo>
                <a:lnTo>
                  <a:pt x="0" y="0"/>
                </a:lnTo>
                <a:close/>
              </a:path>
            </a:pathLst>
          </a:custGeom>
          <a:blipFill>
            <a:blip r:embed="rId3"/>
            <a:stretch>
              <a:fillRect l="0" t="0" r="0" b="0"/>
            </a:stretch>
          </a:blipFill>
        </p:spPr>
      </p:sp>
      <p:sp>
        <p:nvSpPr>
          <p:cNvPr name="Freeform 4" id="4"/>
          <p:cNvSpPr/>
          <p:nvPr/>
        </p:nvSpPr>
        <p:spPr>
          <a:xfrm flipH="false" flipV="false" rot="0">
            <a:off x="6652067" y="5143500"/>
            <a:ext cx="4230309" cy="4230309"/>
          </a:xfrm>
          <a:custGeom>
            <a:avLst/>
            <a:gdLst/>
            <a:ahLst/>
            <a:cxnLst/>
            <a:rect r="r" b="b" t="t" l="l"/>
            <a:pathLst>
              <a:path h="4230309" w="4230309">
                <a:moveTo>
                  <a:pt x="0" y="0"/>
                </a:moveTo>
                <a:lnTo>
                  <a:pt x="4230308" y="0"/>
                </a:lnTo>
                <a:lnTo>
                  <a:pt x="4230308" y="4230309"/>
                </a:lnTo>
                <a:lnTo>
                  <a:pt x="0" y="4230309"/>
                </a:lnTo>
                <a:lnTo>
                  <a:pt x="0" y="0"/>
                </a:lnTo>
                <a:close/>
              </a:path>
            </a:pathLst>
          </a:custGeom>
          <a:blipFill>
            <a:blip r:embed="rId4"/>
            <a:stretch>
              <a:fillRect l="0" t="0" r="0" b="0"/>
            </a:stretch>
          </a:blipFill>
        </p:spPr>
      </p:sp>
      <p:sp>
        <p:nvSpPr>
          <p:cNvPr name="Freeform 5" id="5"/>
          <p:cNvSpPr/>
          <p:nvPr/>
        </p:nvSpPr>
        <p:spPr>
          <a:xfrm flipH="false" flipV="false" rot="0">
            <a:off x="6652067" y="-183109"/>
            <a:ext cx="5544939" cy="3814205"/>
          </a:xfrm>
          <a:custGeom>
            <a:avLst/>
            <a:gdLst/>
            <a:ahLst/>
            <a:cxnLst/>
            <a:rect r="r" b="b" t="t" l="l"/>
            <a:pathLst>
              <a:path h="3814205" w="5544939">
                <a:moveTo>
                  <a:pt x="0" y="0"/>
                </a:moveTo>
                <a:lnTo>
                  <a:pt x="5544939" y="0"/>
                </a:lnTo>
                <a:lnTo>
                  <a:pt x="5544939" y="3814206"/>
                </a:lnTo>
                <a:lnTo>
                  <a:pt x="0" y="3814206"/>
                </a:lnTo>
                <a:lnTo>
                  <a:pt x="0" y="0"/>
                </a:lnTo>
                <a:close/>
              </a:path>
            </a:pathLst>
          </a:custGeom>
          <a:blipFill>
            <a:blip r:embed="rId5"/>
            <a:stretch>
              <a:fillRect l="-3131" t="0" r="-6596" b="-3711"/>
            </a:stretch>
          </a:blipFill>
        </p:spPr>
      </p:sp>
      <p:sp>
        <p:nvSpPr>
          <p:cNvPr name="Freeform 6" id="6"/>
          <p:cNvSpPr/>
          <p:nvPr/>
        </p:nvSpPr>
        <p:spPr>
          <a:xfrm flipH="false" flipV="false" rot="0">
            <a:off x="13470507" y="0"/>
            <a:ext cx="3423003" cy="3835298"/>
          </a:xfrm>
          <a:custGeom>
            <a:avLst/>
            <a:gdLst/>
            <a:ahLst/>
            <a:cxnLst/>
            <a:rect r="r" b="b" t="t" l="l"/>
            <a:pathLst>
              <a:path h="3835298" w="3423003">
                <a:moveTo>
                  <a:pt x="0" y="0"/>
                </a:moveTo>
                <a:lnTo>
                  <a:pt x="3423003" y="0"/>
                </a:lnTo>
                <a:lnTo>
                  <a:pt x="3423003" y="3835298"/>
                </a:lnTo>
                <a:lnTo>
                  <a:pt x="0" y="3835298"/>
                </a:lnTo>
                <a:lnTo>
                  <a:pt x="0" y="0"/>
                </a:lnTo>
                <a:close/>
              </a:path>
            </a:pathLst>
          </a:custGeom>
          <a:blipFill>
            <a:blip r:embed="rId6"/>
            <a:stretch>
              <a:fillRect l="0" t="0" r="0" b="0"/>
            </a:stretch>
          </a:blipFill>
        </p:spPr>
      </p:sp>
      <p:sp>
        <p:nvSpPr>
          <p:cNvPr name="TextBox 7" id="7"/>
          <p:cNvSpPr txBox="true"/>
          <p:nvPr/>
        </p:nvSpPr>
        <p:spPr>
          <a:xfrm rot="0">
            <a:off x="606125" y="2887339"/>
            <a:ext cx="4056013" cy="436977"/>
          </a:xfrm>
          <a:prstGeom prst="rect">
            <a:avLst/>
          </a:prstGeom>
        </p:spPr>
        <p:txBody>
          <a:bodyPr anchor="t" rtlCol="false" tIns="0" lIns="0" bIns="0" rIns="0">
            <a:spAutoFit/>
          </a:bodyPr>
          <a:lstStyle/>
          <a:p>
            <a:pPr algn="ctr">
              <a:lnSpc>
                <a:spcPts val="3369"/>
              </a:lnSpc>
              <a:spcBef>
                <a:spcPct val="0"/>
              </a:spcBef>
            </a:pPr>
            <a:r>
              <a:rPr lang="en-US" b="true" sz="2737">
                <a:solidFill>
                  <a:srgbClr val="000000"/>
                </a:solidFill>
                <a:latin typeface="Arimo Bold"/>
                <a:ea typeface="Arimo Bold"/>
                <a:cs typeface="Arimo Bold"/>
                <a:sym typeface="Arimo Bold"/>
              </a:rPr>
              <a:t>Electrocardiogram(ECG)</a:t>
            </a:r>
          </a:p>
        </p:txBody>
      </p:sp>
      <p:sp>
        <p:nvSpPr>
          <p:cNvPr name="TextBox 8" id="8"/>
          <p:cNvSpPr txBox="true"/>
          <p:nvPr/>
        </p:nvSpPr>
        <p:spPr>
          <a:xfrm rot="0">
            <a:off x="699478" y="8935626"/>
            <a:ext cx="3186410" cy="436977"/>
          </a:xfrm>
          <a:prstGeom prst="rect">
            <a:avLst/>
          </a:prstGeom>
        </p:spPr>
        <p:txBody>
          <a:bodyPr anchor="t" rtlCol="false" tIns="0" lIns="0" bIns="0" rIns="0">
            <a:spAutoFit/>
          </a:bodyPr>
          <a:lstStyle/>
          <a:p>
            <a:pPr algn="ctr">
              <a:lnSpc>
                <a:spcPts val="3369"/>
              </a:lnSpc>
              <a:spcBef>
                <a:spcPct val="0"/>
              </a:spcBef>
            </a:pPr>
            <a:r>
              <a:rPr lang="en-US" b="true" sz="2737">
                <a:solidFill>
                  <a:srgbClr val="000000"/>
                </a:solidFill>
                <a:latin typeface="Arimo Bold"/>
                <a:ea typeface="Arimo Bold"/>
                <a:cs typeface="Arimo Bold"/>
                <a:sym typeface="Arimo Bold"/>
              </a:rPr>
              <a:t>Ultasound Machine</a:t>
            </a:r>
          </a:p>
        </p:txBody>
      </p:sp>
      <p:sp>
        <p:nvSpPr>
          <p:cNvPr name="TextBox 9" id="9"/>
          <p:cNvSpPr txBox="true"/>
          <p:nvPr/>
        </p:nvSpPr>
        <p:spPr>
          <a:xfrm rot="0">
            <a:off x="7626395" y="3474520"/>
            <a:ext cx="1950541" cy="436977"/>
          </a:xfrm>
          <a:prstGeom prst="rect">
            <a:avLst/>
          </a:prstGeom>
        </p:spPr>
        <p:txBody>
          <a:bodyPr anchor="t" rtlCol="false" tIns="0" lIns="0" bIns="0" rIns="0">
            <a:spAutoFit/>
          </a:bodyPr>
          <a:lstStyle/>
          <a:p>
            <a:pPr algn="ctr">
              <a:lnSpc>
                <a:spcPts val="3369"/>
              </a:lnSpc>
              <a:spcBef>
                <a:spcPct val="0"/>
              </a:spcBef>
            </a:pPr>
            <a:r>
              <a:rPr lang="en-US" b="true" sz="2737">
                <a:solidFill>
                  <a:srgbClr val="000000"/>
                </a:solidFill>
                <a:latin typeface="Arimo Bold"/>
                <a:ea typeface="Arimo Bold"/>
                <a:cs typeface="Arimo Bold"/>
                <a:sym typeface="Arimo Bold"/>
              </a:rPr>
              <a:t>Defibrillator</a:t>
            </a:r>
          </a:p>
        </p:txBody>
      </p:sp>
      <p:sp>
        <p:nvSpPr>
          <p:cNvPr name="TextBox 10" id="10"/>
          <p:cNvSpPr txBox="true"/>
          <p:nvPr/>
        </p:nvSpPr>
        <p:spPr>
          <a:xfrm rot="0">
            <a:off x="7878514" y="8935626"/>
            <a:ext cx="2530971" cy="436977"/>
          </a:xfrm>
          <a:prstGeom prst="rect">
            <a:avLst/>
          </a:prstGeom>
        </p:spPr>
        <p:txBody>
          <a:bodyPr anchor="t" rtlCol="false" tIns="0" lIns="0" bIns="0" rIns="0">
            <a:spAutoFit/>
          </a:bodyPr>
          <a:lstStyle/>
          <a:p>
            <a:pPr algn="ctr">
              <a:lnSpc>
                <a:spcPts val="3369"/>
              </a:lnSpc>
              <a:spcBef>
                <a:spcPct val="0"/>
              </a:spcBef>
            </a:pPr>
            <a:r>
              <a:rPr lang="en-US" b="true" sz="2737">
                <a:solidFill>
                  <a:srgbClr val="000000"/>
                </a:solidFill>
                <a:latin typeface="Arimo Bold"/>
                <a:ea typeface="Arimo Bold"/>
                <a:cs typeface="Arimo Bold"/>
                <a:sym typeface="Arimo Bold"/>
              </a:rPr>
              <a:t>PulseOxymeter</a:t>
            </a:r>
          </a:p>
        </p:txBody>
      </p:sp>
      <p:sp>
        <p:nvSpPr>
          <p:cNvPr name="TextBox 11" id="11"/>
          <p:cNvSpPr txBox="true"/>
          <p:nvPr/>
        </p:nvSpPr>
        <p:spPr>
          <a:xfrm rot="0">
            <a:off x="13248531" y="3678722"/>
            <a:ext cx="4010769" cy="436977"/>
          </a:xfrm>
          <a:prstGeom prst="rect">
            <a:avLst/>
          </a:prstGeom>
        </p:spPr>
        <p:txBody>
          <a:bodyPr anchor="t" rtlCol="false" tIns="0" lIns="0" bIns="0" rIns="0">
            <a:spAutoFit/>
          </a:bodyPr>
          <a:lstStyle/>
          <a:p>
            <a:pPr algn="ctr">
              <a:lnSpc>
                <a:spcPts val="3369"/>
              </a:lnSpc>
              <a:spcBef>
                <a:spcPct val="0"/>
              </a:spcBef>
            </a:pPr>
            <a:r>
              <a:rPr lang="en-US" b="true" sz="2737">
                <a:solidFill>
                  <a:srgbClr val="000000"/>
                </a:solidFill>
                <a:latin typeface="Arimo Bold"/>
                <a:ea typeface="Arimo Bold"/>
                <a:cs typeface="Arimo Bold"/>
                <a:sym typeface="Arimo Bold"/>
              </a:rPr>
              <a:t>D-Type Oxygen Cylinder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2463" y="-102636"/>
            <a:ext cx="18470463" cy="10389636"/>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10259163" y="4360602"/>
            <a:ext cx="7169013" cy="5246370"/>
            <a:chOff x="0" y="0"/>
            <a:chExt cx="1110668" cy="812800"/>
          </a:xfrm>
        </p:grpSpPr>
        <p:sp>
          <p:nvSpPr>
            <p:cNvPr name="Freeform 5" id="5"/>
            <p:cNvSpPr/>
            <p:nvPr/>
          </p:nvSpPr>
          <p:spPr>
            <a:xfrm flipH="false" flipV="false" rot="0">
              <a:off x="0" y="0"/>
              <a:ext cx="1110668" cy="812800"/>
            </a:xfrm>
            <a:custGeom>
              <a:avLst/>
              <a:gdLst/>
              <a:ahLst/>
              <a:cxnLst/>
              <a:rect r="r" b="b" t="t" l="l"/>
              <a:pathLst>
                <a:path h="812800" w="1110668">
                  <a:moveTo>
                    <a:pt x="57235" y="0"/>
                  </a:moveTo>
                  <a:lnTo>
                    <a:pt x="1053432" y="0"/>
                  </a:lnTo>
                  <a:cubicBezTo>
                    <a:pt x="1085043" y="0"/>
                    <a:pt x="1110668" y="25625"/>
                    <a:pt x="1110668" y="57235"/>
                  </a:cubicBezTo>
                  <a:lnTo>
                    <a:pt x="1110668" y="755565"/>
                  </a:lnTo>
                  <a:cubicBezTo>
                    <a:pt x="1110668" y="787175"/>
                    <a:pt x="1085043" y="812800"/>
                    <a:pt x="1053432" y="812800"/>
                  </a:cubicBezTo>
                  <a:lnTo>
                    <a:pt x="57235" y="812800"/>
                  </a:lnTo>
                  <a:cubicBezTo>
                    <a:pt x="25625" y="812800"/>
                    <a:pt x="0" y="787175"/>
                    <a:pt x="0" y="755565"/>
                  </a:cubicBezTo>
                  <a:lnTo>
                    <a:pt x="0" y="57235"/>
                  </a:lnTo>
                  <a:cubicBezTo>
                    <a:pt x="0" y="25625"/>
                    <a:pt x="25625" y="0"/>
                    <a:pt x="57235" y="0"/>
                  </a:cubicBezTo>
                  <a:close/>
                </a:path>
              </a:pathLst>
            </a:custGeom>
            <a:blipFill>
              <a:blip r:embed="rId4"/>
              <a:stretch>
                <a:fillRect l="0" t="-18323" r="0" b="-18323"/>
              </a:stretch>
            </a:blipFill>
          </p:spPr>
        </p:sp>
      </p:grpSp>
      <p:sp>
        <p:nvSpPr>
          <p:cNvPr name="TextBox 6" id="6"/>
          <p:cNvSpPr txBox="true"/>
          <p:nvPr/>
        </p:nvSpPr>
        <p:spPr>
          <a:xfrm rot="0">
            <a:off x="663476" y="528962"/>
            <a:ext cx="11068923" cy="1130986"/>
          </a:xfrm>
          <a:prstGeom prst="rect">
            <a:avLst/>
          </a:prstGeom>
        </p:spPr>
        <p:txBody>
          <a:bodyPr anchor="t" rtlCol="false" tIns="0" lIns="0" bIns="0" rIns="0">
            <a:spAutoFit/>
          </a:bodyPr>
          <a:lstStyle/>
          <a:p>
            <a:pPr algn="l">
              <a:lnSpc>
                <a:spcPts val="9019"/>
              </a:lnSpc>
            </a:pPr>
            <a:r>
              <a:rPr lang="en-US" sz="7187">
                <a:solidFill>
                  <a:srgbClr val="1B1B27"/>
                </a:solidFill>
                <a:latin typeface="Corben"/>
                <a:ea typeface="Corben"/>
                <a:cs typeface="Corben"/>
                <a:sym typeface="Corben"/>
              </a:rPr>
              <a:t>Immense Need for HOW</a:t>
            </a:r>
          </a:p>
        </p:txBody>
      </p:sp>
      <p:sp>
        <p:nvSpPr>
          <p:cNvPr name="TextBox 7" id="7"/>
          <p:cNvSpPr txBox="true"/>
          <p:nvPr/>
        </p:nvSpPr>
        <p:spPr>
          <a:xfrm rot="0">
            <a:off x="653951" y="1978320"/>
            <a:ext cx="16980099" cy="1693547"/>
          </a:xfrm>
          <a:prstGeom prst="rect">
            <a:avLst/>
          </a:prstGeom>
        </p:spPr>
        <p:txBody>
          <a:bodyPr anchor="t" rtlCol="false" tIns="0" lIns="0" bIns="0" rIns="0">
            <a:spAutoFit/>
          </a:bodyPr>
          <a:lstStyle/>
          <a:p>
            <a:pPr algn="l">
              <a:lnSpc>
                <a:spcPts val="4559"/>
              </a:lnSpc>
            </a:pPr>
            <a:r>
              <a:rPr lang="en-US" sz="2849">
                <a:solidFill>
                  <a:srgbClr val="404155"/>
                </a:solidFill>
                <a:latin typeface="Arimo"/>
                <a:ea typeface="Arimo"/>
                <a:cs typeface="Arimo"/>
                <a:sym typeface="Arimo"/>
              </a:rPr>
              <a:t>Every day, precious lives are tragically cut short, not by the severity of their conditions, but by the sheer inability of timely medical assistance to reach them. The 'Hospital On Wheels' (HOW) is not just an innovation; it's a desperate necessity to bridge this fatal gap.</a:t>
            </a:r>
          </a:p>
        </p:txBody>
      </p:sp>
      <p:sp>
        <p:nvSpPr>
          <p:cNvPr name="TextBox 8" id="8"/>
          <p:cNvSpPr txBox="true"/>
          <p:nvPr/>
        </p:nvSpPr>
        <p:spPr>
          <a:xfrm rot="0">
            <a:off x="874514" y="4121498"/>
            <a:ext cx="5029815" cy="881657"/>
          </a:xfrm>
          <a:prstGeom prst="rect">
            <a:avLst/>
          </a:prstGeom>
        </p:spPr>
        <p:txBody>
          <a:bodyPr anchor="t" rtlCol="false" tIns="0" lIns="0" bIns="0" rIns="0">
            <a:spAutoFit/>
          </a:bodyPr>
          <a:lstStyle/>
          <a:p>
            <a:pPr algn="l">
              <a:lnSpc>
                <a:spcPts val="7170"/>
              </a:lnSpc>
            </a:pPr>
            <a:r>
              <a:rPr lang="en-US" sz="5602">
                <a:solidFill>
                  <a:srgbClr val="404155"/>
                </a:solidFill>
                <a:latin typeface="Corben"/>
                <a:ea typeface="Corben"/>
                <a:cs typeface="Corben"/>
                <a:sym typeface="Corben"/>
              </a:rPr>
              <a:t>Traffic Jams</a:t>
            </a:r>
          </a:p>
        </p:txBody>
      </p:sp>
      <p:sp>
        <p:nvSpPr>
          <p:cNvPr name="TextBox 9" id="9"/>
          <p:cNvSpPr txBox="true"/>
          <p:nvPr/>
        </p:nvSpPr>
        <p:spPr>
          <a:xfrm rot="0">
            <a:off x="874514" y="5293417"/>
            <a:ext cx="7879400" cy="3228340"/>
          </a:xfrm>
          <a:prstGeom prst="rect">
            <a:avLst/>
          </a:prstGeom>
        </p:spPr>
        <p:txBody>
          <a:bodyPr anchor="t" rtlCol="false" tIns="0" lIns="0" bIns="0" rIns="0">
            <a:spAutoFit/>
          </a:bodyPr>
          <a:lstStyle/>
          <a:p>
            <a:pPr algn="l">
              <a:lnSpc>
                <a:spcPts val="5120"/>
              </a:lnSpc>
            </a:pPr>
            <a:r>
              <a:rPr lang="en-US" sz="3200">
                <a:solidFill>
                  <a:srgbClr val="404155"/>
                </a:solidFill>
                <a:latin typeface="Arimo"/>
                <a:ea typeface="Arimo"/>
                <a:cs typeface="Arimo"/>
                <a:sym typeface="Arimo"/>
              </a:rPr>
              <a:t>Even in cities, we see cases where traffic jams delay ambulances. HOW, stationed at different locations, could directly reach patients instead of making them travel long distances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9050" y="-59085"/>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12540520" y="1969453"/>
            <a:ext cx="5246370" cy="5921057"/>
            <a:chOff x="0" y="0"/>
            <a:chExt cx="812800" cy="917327"/>
          </a:xfrm>
        </p:grpSpPr>
        <p:sp>
          <p:nvSpPr>
            <p:cNvPr name="Freeform 5" id="5"/>
            <p:cNvSpPr/>
            <p:nvPr/>
          </p:nvSpPr>
          <p:spPr>
            <a:xfrm flipH="false" flipV="false" rot="0">
              <a:off x="0" y="0"/>
              <a:ext cx="812800" cy="917327"/>
            </a:xfrm>
            <a:custGeom>
              <a:avLst/>
              <a:gdLst/>
              <a:ahLst/>
              <a:cxnLst/>
              <a:rect r="r" b="b" t="t" l="l"/>
              <a:pathLst>
                <a:path h="917327" w="812800">
                  <a:moveTo>
                    <a:pt x="63454" y="0"/>
                  </a:moveTo>
                  <a:lnTo>
                    <a:pt x="749346" y="0"/>
                  </a:lnTo>
                  <a:cubicBezTo>
                    <a:pt x="784391" y="0"/>
                    <a:pt x="812800" y="28409"/>
                    <a:pt x="812800" y="63454"/>
                  </a:cubicBezTo>
                  <a:lnTo>
                    <a:pt x="812800" y="853873"/>
                  </a:lnTo>
                  <a:cubicBezTo>
                    <a:pt x="812800" y="888917"/>
                    <a:pt x="784391" y="917327"/>
                    <a:pt x="749346" y="917327"/>
                  </a:cubicBezTo>
                  <a:lnTo>
                    <a:pt x="63454" y="917327"/>
                  </a:lnTo>
                  <a:cubicBezTo>
                    <a:pt x="28409" y="917327"/>
                    <a:pt x="0" y="888917"/>
                    <a:pt x="0" y="853873"/>
                  </a:cubicBezTo>
                  <a:lnTo>
                    <a:pt x="0" y="63454"/>
                  </a:lnTo>
                  <a:cubicBezTo>
                    <a:pt x="0" y="28409"/>
                    <a:pt x="28409" y="0"/>
                    <a:pt x="63454" y="0"/>
                  </a:cubicBezTo>
                  <a:close/>
                </a:path>
              </a:pathLst>
            </a:custGeom>
            <a:blipFill>
              <a:blip r:embed="rId3"/>
              <a:stretch>
                <a:fillRect l="-6430" t="0" r="-6430" b="0"/>
              </a:stretch>
            </a:blipFill>
          </p:spPr>
        </p:sp>
      </p:grpSp>
      <p:sp>
        <p:nvSpPr>
          <p:cNvPr name="TextBox 6" id="6"/>
          <p:cNvSpPr txBox="true"/>
          <p:nvPr/>
        </p:nvSpPr>
        <p:spPr>
          <a:xfrm rot="0">
            <a:off x="653951" y="1859408"/>
            <a:ext cx="11510359" cy="702436"/>
          </a:xfrm>
          <a:prstGeom prst="rect">
            <a:avLst/>
          </a:prstGeom>
        </p:spPr>
        <p:txBody>
          <a:bodyPr anchor="t" rtlCol="false" tIns="0" lIns="0" bIns="0" rIns="0">
            <a:spAutoFit/>
          </a:bodyPr>
          <a:lstStyle/>
          <a:p>
            <a:pPr algn="l">
              <a:lnSpc>
                <a:spcPts val="5073"/>
              </a:lnSpc>
            </a:pPr>
            <a:r>
              <a:rPr lang="en-US" sz="5899" u="sng">
                <a:solidFill>
                  <a:srgbClr val="404155"/>
                </a:solidFill>
                <a:latin typeface="Corben"/>
                <a:ea typeface="Corben"/>
                <a:cs typeface="Corben"/>
                <a:sym typeface="Corben"/>
              </a:rPr>
              <a:t>Maternal Mortality in Childbirth </a:t>
            </a:r>
          </a:p>
        </p:txBody>
      </p:sp>
      <p:sp>
        <p:nvSpPr>
          <p:cNvPr name="TextBox 7" id="7"/>
          <p:cNvSpPr txBox="true"/>
          <p:nvPr/>
        </p:nvSpPr>
        <p:spPr>
          <a:xfrm rot="0">
            <a:off x="653951" y="3370513"/>
            <a:ext cx="10782693" cy="4206241"/>
          </a:xfrm>
          <a:prstGeom prst="rect">
            <a:avLst/>
          </a:prstGeom>
        </p:spPr>
        <p:txBody>
          <a:bodyPr anchor="t" rtlCol="false" tIns="0" lIns="0" bIns="0" rIns="0">
            <a:spAutoFit/>
          </a:bodyPr>
          <a:lstStyle/>
          <a:p>
            <a:pPr algn="l">
              <a:lnSpc>
                <a:spcPts val="6719"/>
              </a:lnSpc>
            </a:pPr>
            <a:r>
              <a:rPr lang="en-US" sz="4199">
                <a:solidFill>
                  <a:srgbClr val="404155"/>
                </a:solidFill>
                <a:latin typeface="Arimo"/>
                <a:ea typeface="Arimo"/>
                <a:cs typeface="Arimo"/>
                <a:sym typeface="Arimo"/>
              </a:rPr>
              <a:t>One </a:t>
            </a:r>
            <a:r>
              <a:rPr lang="en-US" sz="4199" b="true">
                <a:solidFill>
                  <a:srgbClr val="404155"/>
                </a:solidFill>
                <a:latin typeface="Arimo Bold"/>
                <a:ea typeface="Arimo Bold"/>
                <a:cs typeface="Arimo Bold"/>
                <a:sym typeface="Arimo Bold"/>
              </a:rPr>
              <a:t>woman dies every 20 minutes </a:t>
            </a:r>
            <a:r>
              <a:rPr lang="en-US" sz="4199">
                <a:solidFill>
                  <a:srgbClr val="404155"/>
                </a:solidFill>
                <a:latin typeface="Arimo"/>
                <a:ea typeface="Arimo"/>
                <a:cs typeface="Arimo"/>
                <a:sym typeface="Arimo"/>
              </a:rPr>
              <a:t>in India from pregnancy issues; timely help could save lives.Imagine if HOW could reach them—it could save two lives at once, both mother and child.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9134" y="-83888"/>
            <a:ext cx="18437134" cy="10370888"/>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11192308" y="2605993"/>
            <a:ext cx="6804008" cy="5670359"/>
            <a:chOff x="0" y="0"/>
            <a:chExt cx="975299" cy="812800"/>
          </a:xfrm>
        </p:grpSpPr>
        <p:sp>
          <p:nvSpPr>
            <p:cNvPr name="Freeform 5" id="5"/>
            <p:cNvSpPr/>
            <p:nvPr/>
          </p:nvSpPr>
          <p:spPr>
            <a:xfrm flipH="false" flipV="false" rot="0">
              <a:off x="0" y="0"/>
              <a:ext cx="975299" cy="812800"/>
            </a:xfrm>
            <a:custGeom>
              <a:avLst/>
              <a:gdLst/>
              <a:ahLst/>
              <a:cxnLst/>
              <a:rect r="r" b="b" t="t" l="l"/>
              <a:pathLst>
                <a:path h="812800" w="975299">
                  <a:moveTo>
                    <a:pt x="55755" y="0"/>
                  </a:moveTo>
                  <a:lnTo>
                    <a:pt x="919545" y="0"/>
                  </a:lnTo>
                  <a:cubicBezTo>
                    <a:pt x="934332" y="0"/>
                    <a:pt x="948513" y="5874"/>
                    <a:pt x="958969" y="16330"/>
                  </a:cubicBezTo>
                  <a:cubicBezTo>
                    <a:pt x="969425" y="26786"/>
                    <a:pt x="975299" y="40967"/>
                    <a:pt x="975299" y="55755"/>
                  </a:cubicBezTo>
                  <a:lnTo>
                    <a:pt x="975299" y="757046"/>
                  </a:lnTo>
                  <a:cubicBezTo>
                    <a:pt x="975299" y="771832"/>
                    <a:pt x="969425" y="786014"/>
                    <a:pt x="958969" y="796470"/>
                  </a:cubicBezTo>
                  <a:cubicBezTo>
                    <a:pt x="948513" y="806926"/>
                    <a:pt x="934332" y="812800"/>
                    <a:pt x="919545" y="812800"/>
                  </a:cubicBezTo>
                  <a:lnTo>
                    <a:pt x="55755" y="812800"/>
                  </a:lnTo>
                  <a:cubicBezTo>
                    <a:pt x="40967" y="812800"/>
                    <a:pt x="26786" y="806926"/>
                    <a:pt x="16330" y="796470"/>
                  </a:cubicBezTo>
                  <a:cubicBezTo>
                    <a:pt x="5874" y="786014"/>
                    <a:pt x="0" y="771832"/>
                    <a:pt x="0" y="757046"/>
                  </a:cubicBezTo>
                  <a:lnTo>
                    <a:pt x="0" y="55755"/>
                  </a:lnTo>
                  <a:cubicBezTo>
                    <a:pt x="0" y="40967"/>
                    <a:pt x="5874" y="26786"/>
                    <a:pt x="16330" y="16330"/>
                  </a:cubicBezTo>
                  <a:cubicBezTo>
                    <a:pt x="26786" y="5874"/>
                    <a:pt x="40967" y="0"/>
                    <a:pt x="55755" y="0"/>
                  </a:cubicBezTo>
                  <a:close/>
                </a:path>
              </a:pathLst>
            </a:custGeom>
            <a:blipFill>
              <a:blip r:embed="rId3"/>
              <a:stretch>
                <a:fillRect l="-4192" t="-31972" r="-15833" b="-12050"/>
              </a:stretch>
            </a:blipFill>
          </p:spPr>
        </p:sp>
      </p:grpSp>
      <p:sp>
        <p:nvSpPr>
          <p:cNvPr name="TextBox 6" id="6"/>
          <p:cNvSpPr txBox="true"/>
          <p:nvPr/>
        </p:nvSpPr>
        <p:spPr>
          <a:xfrm rot="0">
            <a:off x="832575" y="2112850"/>
            <a:ext cx="8582223" cy="1235172"/>
          </a:xfrm>
          <a:prstGeom prst="rect">
            <a:avLst/>
          </a:prstGeom>
        </p:spPr>
        <p:txBody>
          <a:bodyPr anchor="t" rtlCol="false" tIns="0" lIns="0" bIns="0" rIns="0">
            <a:spAutoFit/>
          </a:bodyPr>
          <a:lstStyle/>
          <a:p>
            <a:pPr algn="l">
              <a:lnSpc>
                <a:spcPts val="9975"/>
              </a:lnSpc>
            </a:pPr>
            <a:r>
              <a:rPr lang="en-US" sz="7793">
                <a:solidFill>
                  <a:srgbClr val="404155"/>
                </a:solidFill>
                <a:latin typeface="Corben"/>
                <a:ea typeface="Corben"/>
                <a:cs typeface="Corben"/>
                <a:sym typeface="Corben"/>
              </a:rPr>
              <a:t>Emergency Illness </a:t>
            </a:r>
          </a:p>
        </p:txBody>
      </p:sp>
      <p:sp>
        <p:nvSpPr>
          <p:cNvPr name="TextBox 7" id="7"/>
          <p:cNvSpPr txBox="true"/>
          <p:nvPr/>
        </p:nvSpPr>
        <p:spPr>
          <a:xfrm rot="0">
            <a:off x="832575" y="4433193"/>
            <a:ext cx="9390049" cy="3228340"/>
          </a:xfrm>
          <a:prstGeom prst="rect">
            <a:avLst/>
          </a:prstGeom>
        </p:spPr>
        <p:txBody>
          <a:bodyPr anchor="t" rtlCol="false" tIns="0" lIns="0" bIns="0" rIns="0">
            <a:spAutoFit/>
          </a:bodyPr>
          <a:lstStyle/>
          <a:p>
            <a:pPr algn="l">
              <a:lnSpc>
                <a:spcPts val="5120"/>
              </a:lnSpc>
            </a:pPr>
            <a:r>
              <a:rPr lang="en-US" sz="3200">
                <a:solidFill>
                  <a:srgbClr val="404155"/>
                </a:solidFill>
                <a:latin typeface="Arimo"/>
                <a:ea typeface="Arimo"/>
                <a:cs typeface="Arimo"/>
                <a:sym typeface="Arimo"/>
              </a:rPr>
              <a:t>In many cases, </a:t>
            </a:r>
            <a:r>
              <a:rPr lang="en-US" sz="3200" b="true">
                <a:solidFill>
                  <a:srgbClr val="404155"/>
                </a:solidFill>
                <a:latin typeface="Arimo Bold"/>
                <a:ea typeface="Arimo Bold"/>
                <a:cs typeface="Arimo Bold"/>
                <a:sym typeface="Arimo Bold"/>
              </a:rPr>
              <a:t>5-10 minutes decide survival</a:t>
            </a:r>
            <a:r>
              <a:rPr lang="en-US" sz="3200">
                <a:solidFill>
                  <a:srgbClr val="404155"/>
                </a:solidFill>
                <a:latin typeface="Arimo"/>
                <a:ea typeface="Arimo"/>
                <a:cs typeface="Arimo"/>
                <a:sym typeface="Arimo"/>
              </a:rPr>
              <a:t>, but ambulances only transport patients—they don't treat. Sometimes even severe cases need a simple short treatment. HOW can give instant medical care instead of just carrying the patient.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2463" y="-102636"/>
            <a:ext cx="18470463" cy="10389636"/>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10131392" y="2891639"/>
            <a:ext cx="7773452" cy="5352783"/>
            <a:chOff x="0" y="0"/>
            <a:chExt cx="1415628" cy="974798"/>
          </a:xfrm>
        </p:grpSpPr>
        <p:sp>
          <p:nvSpPr>
            <p:cNvPr name="Freeform 5" id="5"/>
            <p:cNvSpPr/>
            <p:nvPr/>
          </p:nvSpPr>
          <p:spPr>
            <a:xfrm flipH="false" flipV="false" rot="0">
              <a:off x="0" y="0"/>
              <a:ext cx="1415628" cy="974798"/>
            </a:xfrm>
            <a:custGeom>
              <a:avLst/>
              <a:gdLst/>
              <a:ahLst/>
              <a:cxnLst/>
              <a:rect r="r" b="b" t="t" l="l"/>
              <a:pathLst>
                <a:path h="974798" w="1415628">
                  <a:moveTo>
                    <a:pt x="41830" y="0"/>
                  </a:moveTo>
                  <a:lnTo>
                    <a:pt x="1373798" y="0"/>
                  </a:lnTo>
                  <a:cubicBezTo>
                    <a:pt x="1384892" y="0"/>
                    <a:pt x="1395531" y="4407"/>
                    <a:pt x="1403376" y="12252"/>
                  </a:cubicBezTo>
                  <a:cubicBezTo>
                    <a:pt x="1411221" y="20096"/>
                    <a:pt x="1415628" y="30736"/>
                    <a:pt x="1415628" y="41830"/>
                  </a:cubicBezTo>
                  <a:lnTo>
                    <a:pt x="1415628" y="932969"/>
                  </a:lnTo>
                  <a:cubicBezTo>
                    <a:pt x="1415628" y="956070"/>
                    <a:pt x="1396900" y="974798"/>
                    <a:pt x="1373798" y="974798"/>
                  </a:cubicBezTo>
                  <a:lnTo>
                    <a:pt x="41830" y="974798"/>
                  </a:lnTo>
                  <a:cubicBezTo>
                    <a:pt x="30736" y="974798"/>
                    <a:pt x="20096" y="970391"/>
                    <a:pt x="12252" y="962547"/>
                  </a:cubicBezTo>
                  <a:cubicBezTo>
                    <a:pt x="4407" y="954702"/>
                    <a:pt x="0" y="944062"/>
                    <a:pt x="0" y="932969"/>
                  </a:cubicBezTo>
                  <a:lnTo>
                    <a:pt x="0" y="41830"/>
                  </a:lnTo>
                  <a:cubicBezTo>
                    <a:pt x="0" y="30736"/>
                    <a:pt x="4407" y="20096"/>
                    <a:pt x="12252" y="12252"/>
                  </a:cubicBezTo>
                  <a:cubicBezTo>
                    <a:pt x="20096" y="4407"/>
                    <a:pt x="30736" y="0"/>
                    <a:pt x="41830" y="0"/>
                  </a:cubicBezTo>
                  <a:close/>
                </a:path>
              </a:pathLst>
            </a:custGeom>
            <a:blipFill>
              <a:blip r:embed="rId3"/>
              <a:stretch>
                <a:fillRect l="0" t="-22611" r="0" b="-22611"/>
              </a:stretch>
            </a:blipFill>
          </p:spPr>
        </p:sp>
      </p:grpSp>
      <p:sp>
        <p:nvSpPr>
          <p:cNvPr name="TextBox 6" id="6"/>
          <p:cNvSpPr txBox="true"/>
          <p:nvPr/>
        </p:nvSpPr>
        <p:spPr>
          <a:xfrm rot="0">
            <a:off x="604012" y="2366312"/>
            <a:ext cx="8716878" cy="1003029"/>
          </a:xfrm>
          <a:prstGeom prst="rect">
            <a:avLst/>
          </a:prstGeom>
        </p:spPr>
        <p:txBody>
          <a:bodyPr anchor="t" rtlCol="false" tIns="0" lIns="0" bIns="0" rIns="0">
            <a:spAutoFit/>
          </a:bodyPr>
          <a:lstStyle/>
          <a:p>
            <a:pPr algn="l">
              <a:lnSpc>
                <a:spcPts val="8034"/>
              </a:lnSpc>
            </a:pPr>
            <a:r>
              <a:rPr lang="en-US" sz="6276">
                <a:solidFill>
                  <a:srgbClr val="404155"/>
                </a:solidFill>
                <a:latin typeface="Corben"/>
                <a:ea typeface="Corben"/>
                <a:cs typeface="Corben"/>
                <a:sym typeface="Corben"/>
              </a:rPr>
              <a:t>Accident Fatality</a:t>
            </a:r>
          </a:p>
        </p:txBody>
      </p:sp>
      <p:sp>
        <p:nvSpPr>
          <p:cNvPr name="TextBox 7" id="7"/>
          <p:cNvSpPr txBox="true"/>
          <p:nvPr/>
        </p:nvSpPr>
        <p:spPr>
          <a:xfrm rot="0">
            <a:off x="604012" y="3921977"/>
            <a:ext cx="9161163" cy="4322445"/>
          </a:xfrm>
          <a:prstGeom prst="rect">
            <a:avLst/>
          </a:prstGeom>
        </p:spPr>
        <p:txBody>
          <a:bodyPr anchor="t" rtlCol="false" tIns="0" lIns="0" bIns="0" rIns="0">
            <a:spAutoFit/>
          </a:bodyPr>
          <a:lstStyle/>
          <a:p>
            <a:pPr algn="l">
              <a:lnSpc>
                <a:spcPts val="5760"/>
              </a:lnSpc>
            </a:pPr>
            <a:r>
              <a:rPr lang="en-US" sz="3600">
                <a:solidFill>
                  <a:srgbClr val="404155"/>
                </a:solidFill>
                <a:latin typeface="Arimo"/>
                <a:ea typeface="Arimo"/>
                <a:cs typeface="Arimo"/>
                <a:sym typeface="Arimo"/>
              </a:rPr>
              <a:t>Road accidents in India cause about </a:t>
            </a:r>
            <a:r>
              <a:rPr lang="en-US" sz="3600" b="true">
                <a:solidFill>
                  <a:srgbClr val="404155"/>
                </a:solidFill>
                <a:latin typeface="Arimo Bold"/>
                <a:ea typeface="Arimo Bold"/>
                <a:cs typeface="Arimo Bold"/>
                <a:sym typeface="Arimo Bold"/>
              </a:rPr>
              <a:t>1.5 lakh deaths annually</a:t>
            </a:r>
            <a:r>
              <a:rPr lang="en-US" sz="3600">
                <a:solidFill>
                  <a:srgbClr val="404155"/>
                </a:solidFill>
                <a:latin typeface="Arimo"/>
                <a:ea typeface="Arimo"/>
                <a:cs typeface="Arimo"/>
                <a:sym typeface="Arimo"/>
              </a:rPr>
              <a:t>, often due to delays in treatment during the 'Golden Hour. 'HOW, with its operation theatre and emergency facilities, can treat them immediately and reduce these deaths.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0" y="0"/>
            <a:ext cx="18288000" cy="10287000"/>
            <a:chOff x="0" y="0"/>
            <a:chExt cx="24384000" cy="13716000"/>
          </a:xfrm>
        </p:grpSpPr>
        <p:sp>
          <p:nvSpPr>
            <p:cNvPr name="Freeform 9" id="9"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6"/>
              <a:stretch>
                <a:fillRect l="0" t="0" r="0" b="0"/>
              </a:stretch>
            </a:blipFill>
          </p:spPr>
        </p:sp>
      </p:grpSp>
      <p:grpSp>
        <p:nvGrpSpPr>
          <p:cNvPr name="Group 10" id="10"/>
          <p:cNvGrpSpPr/>
          <p:nvPr/>
        </p:nvGrpSpPr>
        <p:grpSpPr>
          <a:xfrm rot="0">
            <a:off x="0" y="0"/>
            <a:ext cx="18288000" cy="10287000"/>
            <a:chOff x="0" y="0"/>
            <a:chExt cx="24384000" cy="13716000"/>
          </a:xfrm>
        </p:grpSpPr>
        <p:sp>
          <p:nvSpPr>
            <p:cNvPr name="Freeform 11" id="11"/>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39608"/>
              </a:srgbClr>
            </a:solidFill>
          </p:spPr>
        </p:sp>
      </p:grpSp>
      <p:grpSp>
        <p:nvGrpSpPr>
          <p:cNvPr name="Group 12" id="12"/>
          <p:cNvGrpSpPr/>
          <p:nvPr/>
        </p:nvGrpSpPr>
        <p:grpSpPr>
          <a:xfrm rot="0">
            <a:off x="746038" y="2757944"/>
            <a:ext cx="10073184" cy="5980019"/>
            <a:chOff x="0" y="0"/>
            <a:chExt cx="13430913" cy="7973359"/>
          </a:xfrm>
        </p:grpSpPr>
        <p:sp>
          <p:nvSpPr>
            <p:cNvPr name="Freeform 13" id="13"/>
            <p:cNvSpPr/>
            <p:nvPr/>
          </p:nvSpPr>
          <p:spPr>
            <a:xfrm flipH="false" flipV="false" rot="0">
              <a:off x="0" y="0"/>
              <a:ext cx="13430954" cy="7973359"/>
            </a:xfrm>
            <a:custGeom>
              <a:avLst/>
              <a:gdLst/>
              <a:ahLst/>
              <a:cxnLst/>
              <a:rect r="r" b="b" t="t" l="l"/>
              <a:pathLst>
                <a:path h="7973359" w="13430954">
                  <a:moveTo>
                    <a:pt x="0" y="397288"/>
                  </a:moveTo>
                  <a:cubicBezTo>
                    <a:pt x="0" y="177952"/>
                    <a:pt x="101523" y="0"/>
                    <a:pt x="226656" y="0"/>
                  </a:cubicBezTo>
                  <a:lnTo>
                    <a:pt x="13204306" y="0"/>
                  </a:lnTo>
                  <a:cubicBezTo>
                    <a:pt x="13329439" y="0"/>
                    <a:pt x="13430954" y="177952"/>
                    <a:pt x="13430954" y="397288"/>
                  </a:cubicBezTo>
                  <a:lnTo>
                    <a:pt x="13430954" y="7576071"/>
                  </a:lnTo>
                  <a:cubicBezTo>
                    <a:pt x="13430954" y="7795407"/>
                    <a:pt x="13329439" y="7973359"/>
                    <a:pt x="13204306" y="7973359"/>
                  </a:cubicBezTo>
                  <a:lnTo>
                    <a:pt x="226656" y="7973359"/>
                  </a:lnTo>
                  <a:cubicBezTo>
                    <a:pt x="101523" y="7973359"/>
                    <a:pt x="0" y="7795406"/>
                    <a:pt x="0" y="7576071"/>
                  </a:cubicBezTo>
                  <a:close/>
                </a:path>
              </a:pathLst>
            </a:custGeom>
            <a:solidFill>
              <a:srgbClr val="F9F9FF">
                <a:alpha val="90196"/>
              </a:srgbClr>
            </a:solidFill>
          </p:spPr>
        </p:sp>
      </p:grpSp>
      <p:grpSp>
        <p:nvGrpSpPr>
          <p:cNvPr name="Group 14" id="14"/>
          <p:cNvGrpSpPr/>
          <p:nvPr/>
        </p:nvGrpSpPr>
        <p:grpSpPr>
          <a:xfrm rot="0">
            <a:off x="1095527" y="802327"/>
            <a:ext cx="16096947" cy="226373"/>
            <a:chOff x="0" y="0"/>
            <a:chExt cx="10836870" cy="152400"/>
          </a:xfrm>
        </p:grpSpPr>
        <p:sp>
          <p:nvSpPr>
            <p:cNvPr name="Freeform 15" id="15"/>
            <p:cNvSpPr/>
            <p:nvPr/>
          </p:nvSpPr>
          <p:spPr>
            <a:xfrm flipH="false" flipV="false" rot="0">
              <a:off x="0" y="0"/>
              <a:ext cx="10836910" cy="152400"/>
            </a:xfrm>
            <a:custGeom>
              <a:avLst/>
              <a:gdLst/>
              <a:ahLst/>
              <a:cxnLst/>
              <a:rect r="r" b="b" t="t" l="l"/>
              <a:pathLst>
                <a:path h="152400" w="10836910">
                  <a:moveTo>
                    <a:pt x="0" y="76200"/>
                  </a:moveTo>
                  <a:cubicBezTo>
                    <a:pt x="0" y="34163"/>
                    <a:pt x="34163" y="0"/>
                    <a:pt x="76200" y="0"/>
                  </a:cubicBezTo>
                  <a:lnTo>
                    <a:pt x="10760710" y="0"/>
                  </a:lnTo>
                  <a:cubicBezTo>
                    <a:pt x="10802747" y="0"/>
                    <a:pt x="10836910" y="34163"/>
                    <a:pt x="10836910" y="76200"/>
                  </a:cubicBezTo>
                  <a:cubicBezTo>
                    <a:pt x="10836910" y="118237"/>
                    <a:pt x="10802747" y="152400"/>
                    <a:pt x="10760710" y="152400"/>
                  </a:cubicBezTo>
                  <a:lnTo>
                    <a:pt x="76200" y="152400"/>
                  </a:lnTo>
                  <a:cubicBezTo>
                    <a:pt x="34163" y="152400"/>
                    <a:pt x="0" y="118237"/>
                    <a:pt x="0" y="76200"/>
                  </a:cubicBezTo>
                  <a:close/>
                </a:path>
              </a:pathLst>
            </a:custGeom>
            <a:solidFill>
              <a:srgbClr val="4967E9"/>
            </a:solidFill>
          </p:spPr>
        </p:sp>
      </p:grpSp>
      <p:grpSp>
        <p:nvGrpSpPr>
          <p:cNvPr name="Group 16" id="16"/>
          <p:cNvGrpSpPr/>
          <p:nvPr/>
        </p:nvGrpSpPr>
        <p:grpSpPr>
          <a:xfrm rot="0">
            <a:off x="8659292" y="430806"/>
            <a:ext cx="969416" cy="969416"/>
            <a:chOff x="0" y="0"/>
            <a:chExt cx="903487" cy="903487"/>
          </a:xfrm>
        </p:grpSpPr>
        <p:sp>
          <p:nvSpPr>
            <p:cNvPr name="Freeform 17" id="17"/>
            <p:cNvSpPr/>
            <p:nvPr/>
          </p:nvSpPr>
          <p:spPr>
            <a:xfrm flipH="false" flipV="false" rot="0">
              <a:off x="0" y="0"/>
              <a:ext cx="903478" cy="903478"/>
            </a:xfrm>
            <a:custGeom>
              <a:avLst/>
              <a:gdLst/>
              <a:ahLst/>
              <a:cxnLst/>
              <a:rect r="r" b="b" t="t" l="l"/>
              <a:pathLst>
                <a:path h="903478" w="903478">
                  <a:moveTo>
                    <a:pt x="0" y="451739"/>
                  </a:moveTo>
                  <a:cubicBezTo>
                    <a:pt x="0" y="202311"/>
                    <a:pt x="202311" y="0"/>
                    <a:pt x="451739" y="0"/>
                  </a:cubicBezTo>
                  <a:cubicBezTo>
                    <a:pt x="701167" y="0"/>
                    <a:pt x="903478" y="202311"/>
                    <a:pt x="903478" y="451739"/>
                  </a:cubicBezTo>
                  <a:cubicBezTo>
                    <a:pt x="903478" y="701167"/>
                    <a:pt x="701294" y="903478"/>
                    <a:pt x="451739" y="903478"/>
                  </a:cubicBezTo>
                  <a:cubicBezTo>
                    <a:pt x="202184" y="903478"/>
                    <a:pt x="0" y="701294"/>
                    <a:pt x="0" y="451739"/>
                  </a:cubicBezTo>
                  <a:close/>
                </a:path>
              </a:pathLst>
            </a:custGeom>
            <a:solidFill>
              <a:srgbClr val="4967E9"/>
            </a:solidFill>
          </p:spPr>
        </p:sp>
      </p:grpSp>
      <p:grpSp>
        <p:nvGrpSpPr>
          <p:cNvPr name="Group 18" id="18"/>
          <p:cNvGrpSpPr>
            <a:grpSpLocks noChangeAspect="true"/>
          </p:cNvGrpSpPr>
          <p:nvPr/>
        </p:nvGrpSpPr>
        <p:grpSpPr>
          <a:xfrm rot="0">
            <a:off x="8824967" y="516767"/>
            <a:ext cx="638065" cy="797493"/>
            <a:chOff x="0" y="0"/>
            <a:chExt cx="361355" cy="451643"/>
          </a:xfrm>
        </p:grpSpPr>
        <p:sp>
          <p:nvSpPr>
            <p:cNvPr name="Freeform 19" id="19" descr="preencoded.png"/>
            <p:cNvSpPr/>
            <p:nvPr/>
          </p:nvSpPr>
          <p:spPr>
            <a:xfrm flipH="false" flipV="false" rot="0">
              <a:off x="0" y="0"/>
              <a:ext cx="361315" cy="451612"/>
            </a:xfrm>
            <a:custGeom>
              <a:avLst/>
              <a:gdLst/>
              <a:ahLst/>
              <a:cxnLst/>
              <a:rect r="r" b="b" t="t" l="l"/>
              <a:pathLst>
                <a:path h="451612" w="361315">
                  <a:moveTo>
                    <a:pt x="0" y="0"/>
                  </a:moveTo>
                  <a:lnTo>
                    <a:pt x="361315" y="0"/>
                  </a:lnTo>
                  <a:lnTo>
                    <a:pt x="361315" y="451612"/>
                  </a:lnTo>
                  <a:lnTo>
                    <a:pt x="0" y="451612"/>
                  </a:lnTo>
                  <a:lnTo>
                    <a:pt x="0" y="0"/>
                  </a:lnTo>
                  <a:close/>
                </a:path>
              </a:pathLst>
            </a:custGeom>
            <a:blipFill>
              <a:blip r:embed="rId7"/>
              <a:stretch>
                <a:fillRect l="0" t="-1434" r="-11" b="-1441"/>
              </a:stretch>
            </a:blipFill>
          </p:spPr>
        </p:sp>
      </p:grpSp>
      <p:grpSp>
        <p:nvGrpSpPr>
          <p:cNvPr name="Group 20" id="20"/>
          <p:cNvGrpSpPr/>
          <p:nvPr/>
        </p:nvGrpSpPr>
        <p:grpSpPr>
          <a:xfrm rot="0">
            <a:off x="11205145" y="3774424"/>
            <a:ext cx="6785111" cy="4571786"/>
            <a:chOff x="0" y="0"/>
            <a:chExt cx="1195773" cy="805708"/>
          </a:xfrm>
        </p:grpSpPr>
        <p:sp>
          <p:nvSpPr>
            <p:cNvPr name="Freeform 21" id="21"/>
            <p:cNvSpPr/>
            <p:nvPr/>
          </p:nvSpPr>
          <p:spPr>
            <a:xfrm flipH="false" flipV="false" rot="0">
              <a:off x="0" y="0"/>
              <a:ext cx="1195773" cy="805708"/>
            </a:xfrm>
            <a:custGeom>
              <a:avLst/>
              <a:gdLst/>
              <a:ahLst/>
              <a:cxnLst/>
              <a:rect r="r" b="b" t="t" l="l"/>
              <a:pathLst>
                <a:path h="805708" w="1195773">
                  <a:moveTo>
                    <a:pt x="0" y="0"/>
                  </a:moveTo>
                  <a:lnTo>
                    <a:pt x="1195773" y="0"/>
                  </a:lnTo>
                  <a:lnTo>
                    <a:pt x="1195773" y="805708"/>
                  </a:lnTo>
                  <a:lnTo>
                    <a:pt x="0" y="805708"/>
                  </a:lnTo>
                  <a:close/>
                </a:path>
              </a:pathLst>
            </a:custGeom>
            <a:blipFill>
              <a:blip r:embed="rId8"/>
              <a:stretch>
                <a:fillRect l="-626" t="0" r="-626" b="0"/>
              </a:stretch>
            </a:blipFill>
          </p:spPr>
        </p:sp>
      </p:grpSp>
      <p:sp>
        <p:nvSpPr>
          <p:cNvPr name="TextBox 22" id="22"/>
          <p:cNvSpPr txBox="true"/>
          <p:nvPr/>
        </p:nvSpPr>
        <p:spPr>
          <a:xfrm rot="0">
            <a:off x="1028700" y="3106661"/>
            <a:ext cx="10176445" cy="873760"/>
          </a:xfrm>
          <a:prstGeom prst="rect">
            <a:avLst/>
          </a:prstGeom>
        </p:spPr>
        <p:txBody>
          <a:bodyPr anchor="t" rtlCol="false" tIns="0" lIns="0" bIns="0" rIns="0">
            <a:spAutoFit/>
          </a:bodyPr>
          <a:lstStyle/>
          <a:p>
            <a:pPr algn="l">
              <a:lnSpc>
                <a:spcPts val="7040"/>
              </a:lnSpc>
            </a:pPr>
            <a:r>
              <a:rPr lang="en-US" sz="5600" u="sng">
                <a:solidFill>
                  <a:srgbClr val="404155"/>
                </a:solidFill>
                <a:latin typeface="Corben"/>
                <a:ea typeface="Corben"/>
                <a:cs typeface="Corben"/>
                <a:sym typeface="Corben"/>
              </a:rPr>
              <a:t>Empowering Communities</a:t>
            </a:r>
          </a:p>
        </p:txBody>
      </p:sp>
      <p:sp>
        <p:nvSpPr>
          <p:cNvPr name="TextBox 23" id="23"/>
          <p:cNvSpPr txBox="true"/>
          <p:nvPr/>
        </p:nvSpPr>
        <p:spPr>
          <a:xfrm rot="0">
            <a:off x="1348674" y="4147035"/>
            <a:ext cx="8114359" cy="3832588"/>
          </a:xfrm>
          <a:prstGeom prst="rect">
            <a:avLst/>
          </a:prstGeom>
        </p:spPr>
        <p:txBody>
          <a:bodyPr anchor="t" rtlCol="false" tIns="0" lIns="0" bIns="0" rIns="0">
            <a:spAutoFit/>
          </a:bodyPr>
          <a:lstStyle/>
          <a:p>
            <a:pPr algn="l">
              <a:lnSpc>
                <a:spcPts val="6107"/>
              </a:lnSpc>
            </a:pPr>
            <a:r>
              <a:rPr lang="en-US" sz="3799">
                <a:solidFill>
                  <a:srgbClr val="404155"/>
                </a:solidFill>
                <a:latin typeface="Arimo"/>
                <a:ea typeface="Arimo"/>
                <a:cs typeface="Arimo"/>
                <a:sym typeface="Arimo"/>
              </a:rPr>
              <a:t>'HOW' doesn't just treat illnesses; it builds trust and empowers communities by making healthcare a right, not a privilege, fostering resilience and well-being for all.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851446" y="163414"/>
            <a:ext cx="8451437" cy="683227"/>
          </a:xfrm>
          <a:prstGeom prst="rect">
            <a:avLst/>
          </a:prstGeom>
        </p:spPr>
        <p:txBody>
          <a:bodyPr anchor="t" rtlCol="false" tIns="0" lIns="0" bIns="0" rIns="0">
            <a:spAutoFit/>
          </a:bodyPr>
          <a:lstStyle/>
          <a:p>
            <a:pPr algn="l">
              <a:lnSpc>
                <a:spcPts val="5435"/>
              </a:lnSpc>
            </a:pPr>
            <a:r>
              <a:rPr lang="en-US" sz="4387">
                <a:solidFill>
                  <a:srgbClr val="1B1B27"/>
                </a:solidFill>
                <a:latin typeface="Corben"/>
                <a:ea typeface="Corben"/>
                <a:cs typeface="Corben"/>
                <a:sym typeface="Corben"/>
              </a:rPr>
              <a:t>A Lifeline for Pregnant Women</a:t>
            </a:r>
          </a:p>
        </p:txBody>
      </p:sp>
      <p:sp>
        <p:nvSpPr>
          <p:cNvPr name="TextBox 11" id="11"/>
          <p:cNvSpPr txBox="true"/>
          <p:nvPr/>
        </p:nvSpPr>
        <p:spPr>
          <a:xfrm rot="0">
            <a:off x="851446" y="1200555"/>
            <a:ext cx="9727109" cy="1472273"/>
          </a:xfrm>
          <a:prstGeom prst="rect">
            <a:avLst/>
          </a:prstGeom>
        </p:spPr>
        <p:txBody>
          <a:bodyPr anchor="t" rtlCol="false" tIns="0" lIns="0" bIns="0" rIns="0">
            <a:spAutoFit/>
          </a:bodyPr>
          <a:lstStyle/>
          <a:p>
            <a:pPr algn="l">
              <a:lnSpc>
                <a:spcPts val="3917"/>
              </a:lnSpc>
            </a:pPr>
            <a:r>
              <a:rPr lang="en-US" sz="2424">
                <a:solidFill>
                  <a:srgbClr val="404155"/>
                </a:solidFill>
                <a:latin typeface="Arimo"/>
                <a:ea typeface="Arimo"/>
                <a:cs typeface="Arimo"/>
                <a:sym typeface="Arimo"/>
              </a:rPr>
              <a:t>Maternal and infant mortality rates remain a critical concern in many parts of India, largely due to lack of access to regular prenatal care and safe delivery facilities. </a:t>
            </a:r>
          </a:p>
        </p:txBody>
      </p:sp>
      <p:grpSp>
        <p:nvGrpSpPr>
          <p:cNvPr name="Group 12" id="12"/>
          <p:cNvGrpSpPr/>
          <p:nvPr/>
        </p:nvGrpSpPr>
        <p:grpSpPr>
          <a:xfrm rot="0">
            <a:off x="846684" y="3213347"/>
            <a:ext cx="488454" cy="488454"/>
            <a:chOff x="0" y="0"/>
            <a:chExt cx="651272" cy="651272"/>
          </a:xfrm>
        </p:grpSpPr>
        <p:sp>
          <p:nvSpPr>
            <p:cNvPr name="Freeform 13" id="13"/>
            <p:cNvSpPr/>
            <p:nvPr/>
          </p:nvSpPr>
          <p:spPr>
            <a:xfrm flipH="false" flipV="false" rot="0">
              <a:off x="6350" y="6350"/>
              <a:ext cx="638556" cy="638556"/>
            </a:xfrm>
            <a:custGeom>
              <a:avLst/>
              <a:gdLst/>
              <a:ahLst/>
              <a:cxnLst/>
              <a:rect r="r" b="b" t="t" l="l"/>
              <a:pathLst>
                <a:path h="638556" w="638556">
                  <a:moveTo>
                    <a:pt x="0" y="119253"/>
                  </a:moveTo>
                  <a:cubicBezTo>
                    <a:pt x="0" y="53340"/>
                    <a:pt x="53340" y="0"/>
                    <a:pt x="119253" y="0"/>
                  </a:cubicBezTo>
                  <a:lnTo>
                    <a:pt x="519303" y="0"/>
                  </a:lnTo>
                  <a:cubicBezTo>
                    <a:pt x="585089" y="0"/>
                    <a:pt x="638556" y="53340"/>
                    <a:pt x="638556" y="119253"/>
                  </a:cubicBezTo>
                  <a:lnTo>
                    <a:pt x="638556" y="519303"/>
                  </a:lnTo>
                  <a:cubicBezTo>
                    <a:pt x="638556" y="585089"/>
                    <a:pt x="585216" y="638556"/>
                    <a:pt x="519303" y="638556"/>
                  </a:cubicBezTo>
                  <a:lnTo>
                    <a:pt x="119253" y="638556"/>
                  </a:lnTo>
                  <a:cubicBezTo>
                    <a:pt x="53340" y="638556"/>
                    <a:pt x="0" y="585216"/>
                    <a:pt x="0" y="519303"/>
                  </a:cubicBezTo>
                  <a:close/>
                </a:path>
              </a:pathLst>
            </a:custGeom>
            <a:solidFill>
              <a:srgbClr val="D2D9F9"/>
            </a:solidFill>
          </p:spPr>
        </p:sp>
        <p:sp>
          <p:nvSpPr>
            <p:cNvPr name="Freeform 14" id="14"/>
            <p:cNvSpPr/>
            <p:nvPr/>
          </p:nvSpPr>
          <p:spPr>
            <a:xfrm flipH="false" flipV="false" rot="0">
              <a:off x="0" y="0"/>
              <a:ext cx="651256" cy="651256"/>
            </a:xfrm>
            <a:custGeom>
              <a:avLst/>
              <a:gdLst/>
              <a:ahLst/>
              <a:cxnLst/>
              <a:rect r="r" b="b" t="t" l="l"/>
              <a:pathLst>
                <a:path h="651256" w="651256">
                  <a:moveTo>
                    <a:pt x="0" y="125603"/>
                  </a:moveTo>
                  <a:cubicBezTo>
                    <a:pt x="0" y="56261"/>
                    <a:pt x="56261" y="0"/>
                    <a:pt x="125603" y="0"/>
                  </a:cubicBezTo>
                  <a:lnTo>
                    <a:pt x="525653" y="0"/>
                  </a:lnTo>
                  <a:lnTo>
                    <a:pt x="525653" y="6350"/>
                  </a:lnTo>
                  <a:lnTo>
                    <a:pt x="525653" y="0"/>
                  </a:lnTo>
                  <a:cubicBezTo>
                    <a:pt x="594995" y="0"/>
                    <a:pt x="651256" y="56261"/>
                    <a:pt x="651256" y="125603"/>
                  </a:cubicBezTo>
                  <a:lnTo>
                    <a:pt x="644906" y="125603"/>
                  </a:lnTo>
                  <a:lnTo>
                    <a:pt x="651256" y="125603"/>
                  </a:lnTo>
                  <a:lnTo>
                    <a:pt x="651256" y="525653"/>
                  </a:lnTo>
                  <a:lnTo>
                    <a:pt x="644906" y="525653"/>
                  </a:lnTo>
                  <a:lnTo>
                    <a:pt x="651256" y="525653"/>
                  </a:lnTo>
                  <a:cubicBezTo>
                    <a:pt x="651256" y="594995"/>
                    <a:pt x="594995" y="651256"/>
                    <a:pt x="525653" y="651256"/>
                  </a:cubicBezTo>
                  <a:lnTo>
                    <a:pt x="525653" y="644906"/>
                  </a:lnTo>
                  <a:lnTo>
                    <a:pt x="525653" y="651256"/>
                  </a:lnTo>
                  <a:lnTo>
                    <a:pt x="125603" y="651256"/>
                  </a:lnTo>
                  <a:lnTo>
                    <a:pt x="125603" y="644906"/>
                  </a:lnTo>
                  <a:lnTo>
                    <a:pt x="125603" y="651256"/>
                  </a:lnTo>
                  <a:cubicBezTo>
                    <a:pt x="56261" y="651256"/>
                    <a:pt x="0" y="594995"/>
                    <a:pt x="0" y="525653"/>
                  </a:cubicBezTo>
                  <a:lnTo>
                    <a:pt x="0" y="125603"/>
                  </a:lnTo>
                  <a:lnTo>
                    <a:pt x="6350" y="125603"/>
                  </a:lnTo>
                  <a:lnTo>
                    <a:pt x="0" y="125603"/>
                  </a:lnTo>
                  <a:moveTo>
                    <a:pt x="12700" y="125603"/>
                  </a:moveTo>
                  <a:lnTo>
                    <a:pt x="12700" y="525653"/>
                  </a:lnTo>
                  <a:lnTo>
                    <a:pt x="6350" y="525653"/>
                  </a:lnTo>
                  <a:lnTo>
                    <a:pt x="12700" y="525653"/>
                  </a:lnTo>
                  <a:cubicBezTo>
                    <a:pt x="12700" y="588010"/>
                    <a:pt x="63246" y="638556"/>
                    <a:pt x="125603" y="638556"/>
                  </a:cubicBezTo>
                  <a:lnTo>
                    <a:pt x="525653" y="638556"/>
                  </a:lnTo>
                  <a:cubicBezTo>
                    <a:pt x="588010" y="638556"/>
                    <a:pt x="638556" y="588010"/>
                    <a:pt x="638556" y="525653"/>
                  </a:cubicBezTo>
                  <a:lnTo>
                    <a:pt x="638556" y="125603"/>
                  </a:lnTo>
                  <a:cubicBezTo>
                    <a:pt x="638556" y="63246"/>
                    <a:pt x="588010" y="12700"/>
                    <a:pt x="525653" y="12700"/>
                  </a:cubicBezTo>
                  <a:lnTo>
                    <a:pt x="125603" y="12700"/>
                  </a:lnTo>
                  <a:lnTo>
                    <a:pt x="125603" y="6350"/>
                  </a:lnTo>
                  <a:lnTo>
                    <a:pt x="125603" y="12700"/>
                  </a:lnTo>
                  <a:cubicBezTo>
                    <a:pt x="63246" y="12700"/>
                    <a:pt x="12700" y="63246"/>
                    <a:pt x="12700" y="125603"/>
                  </a:cubicBezTo>
                  <a:close/>
                </a:path>
              </a:pathLst>
            </a:custGeom>
            <a:solidFill>
              <a:srgbClr val="B8BFDF"/>
            </a:solidFill>
          </p:spPr>
        </p:sp>
      </p:grpSp>
      <p:sp>
        <p:nvSpPr>
          <p:cNvPr name="TextBox 15" id="15"/>
          <p:cNvSpPr txBox="true"/>
          <p:nvPr/>
        </p:nvSpPr>
        <p:spPr>
          <a:xfrm rot="0">
            <a:off x="931292" y="3305621"/>
            <a:ext cx="319236" cy="351532"/>
          </a:xfrm>
          <a:prstGeom prst="rect">
            <a:avLst/>
          </a:prstGeom>
        </p:spPr>
        <p:txBody>
          <a:bodyPr anchor="t" rtlCol="false" tIns="0" lIns="0" bIns="0" rIns="0">
            <a:spAutoFit/>
          </a:bodyPr>
          <a:lstStyle/>
          <a:p>
            <a:pPr algn="ctr">
              <a:lnSpc>
                <a:spcPts val="2499"/>
              </a:lnSpc>
            </a:pPr>
            <a:r>
              <a:rPr lang="en-US" sz="2499">
                <a:solidFill>
                  <a:srgbClr val="404155"/>
                </a:solidFill>
                <a:latin typeface="Corben"/>
                <a:ea typeface="Corben"/>
                <a:cs typeface="Corben"/>
                <a:sym typeface="Corben"/>
              </a:rPr>
              <a:t>1</a:t>
            </a:r>
          </a:p>
        </p:txBody>
      </p:sp>
      <p:sp>
        <p:nvSpPr>
          <p:cNvPr name="TextBox 16" id="16"/>
          <p:cNvSpPr txBox="true"/>
          <p:nvPr/>
        </p:nvSpPr>
        <p:spPr>
          <a:xfrm rot="0">
            <a:off x="1543199" y="3120503"/>
            <a:ext cx="5339334" cy="423266"/>
          </a:xfrm>
          <a:prstGeom prst="rect">
            <a:avLst/>
          </a:prstGeom>
        </p:spPr>
        <p:txBody>
          <a:bodyPr anchor="t" rtlCol="false" tIns="0" lIns="0" bIns="0" rIns="0">
            <a:spAutoFit/>
          </a:bodyPr>
          <a:lstStyle/>
          <a:p>
            <a:pPr algn="l">
              <a:lnSpc>
                <a:spcPts val="3432"/>
              </a:lnSpc>
            </a:pPr>
            <a:r>
              <a:rPr lang="en-US" sz="2762" u="sng">
                <a:solidFill>
                  <a:srgbClr val="404155"/>
                </a:solidFill>
                <a:latin typeface="Corben"/>
                <a:ea typeface="Corben"/>
                <a:cs typeface="Corben"/>
                <a:sym typeface="Corben"/>
              </a:rPr>
              <a:t>Regular Antenatal Check-ups</a:t>
            </a:r>
          </a:p>
        </p:txBody>
      </p:sp>
      <p:sp>
        <p:nvSpPr>
          <p:cNvPr name="TextBox 17" id="17"/>
          <p:cNvSpPr txBox="true"/>
          <p:nvPr/>
        </p:nvSpPr>
        <p:spPr>
          <a:xfrm rot="0">
            <a:off x="1524149" y="3673226"/>
            <a:ext cx="9886801" cy="1393141"/>
          </a:xfrm>
          <a:prstGeom prst="rect">
            <a:avLst/>
          </a:prstGeom>
        </p:spPr>
        <p:txBody>
          <a:bodyPr anchor="t" rtlCol="false" tIns="0" lIns="0" bIns="0" rIns="0">
            <a:spAutoFit/>
          </a:bodyPr>
          <a:lstStyle/>
          <a:p>
            <a:pPr algn="l">
              <a:lnSpc>
                <a:spcPts val="3715"/>
              </a:lnSpc>
            </a:pPr>
            <a:r>
              <a:rPr lang="en-US" sz="2300">
                <a:solidFill>
                  <a:srgbClr val="404155"/>
                </a:solidFill>
                <a:latin typeface="Arimo"/>
                <a:ea typeface="Arimo"/>
                <a:cs typeface="Arimo"/>
                <a:sym typeface="Arimo"/>
              </a:rPr>
              <a:t>Providing routine check-ups, blood pressure monitoring, and fetal health assessments right at their doorstep. This eliminates the need for arduous and often costly travel to distant hospitals, making consistent care a reality.</a:t>
            </a:r>
          </a:p>
        </p:txBody>
      </p:sp>
      <p:grpSp>
        <p:nvGrpSpPr>
          <p:cNvPr name="Group 18" id="18"/>
          <p:cNvGrpSpPr/>
          <p:nvPr/>
        </p:nvGrpSpPr>
        <p:grpSpPr>
          <a:xfrm rot="0">
            <a:off x="846684" y="5475536"/>
            <a:ext cx="488454" cy="488454"/>
            <a:chOff x="0" y="0"/>
            <a:chExt cx="651272" cy="651272"/>
          </a:xfrm>
        </p:grpSpPr>
        <p:sp>
          <p:nvSpPr>
            <p:cNvPr name="Freeform 19" id="19"/>
            <p:cNvSpPr/>
            <p:nvPr/>
          </p:nvSpPr>
          <p:spPr>
            <a:xfrm flipH="false" flipV="false" rot="0">
              <a:off x="6350" y="6350"/>
              <a:ext cx="638556" cy="638556"/>
            </a:xfrm>
            <a:custGeom>
              <a:avLst/>
              <a:gdLst/>
              <a:ahLst/>
              <a:cxnLst/>
              <a:rect r="r" b="b" t="t" l="l"/>
              <a:pathLst>
                <a:path h="638556" w="638556">
                  <a:moveTo>
                    <a:pt x="0" y="119253"/>
                  </a:moveTo>
                  <a:cubicBezTo>
                    <a:pt x="0" y="53340"/>
                    <a:pt x="53340" y="0"/>
                    <a:pt x="119253" y="0"/>
                  </a:cubicBezTo>
                  <a:lnTo>
                    <a:pt x="519303" y="0"/>
                  </a:lnTo>
                  <a:cubicBezTo>
                    <a:pt x="585089" y="0"/>
                    <a:pt x="638556" y="53340"/>
                    <a:pt x="638556" y="119253"/>
                  </a:cubicBezTo>
                  <a:lnTo>
                    <a:pt x="638556" y="519303"/>
                  </a:lnTo>
                  <a:cubicBezTo>
                    <a:pt x="638556" y="585089"/>
                    <a:pt x="585216" y="638556"/>
                    <a:pt x="519303" y="638556"/>
                  </a:cubicBezTo>
                  <a:lnTo>
                    <a:pt x="119253" y="638556"/>
                  </a:lnTo>
                  <a:cubicBezTo>
                    <a:pt x="53340" y="638556"/>
                    <a:pt x="0" y="585216"/>
                    <a:pt x="0" y="519303"/>
                  </a:cubicBezTo>
                  <a:close/>
                </a:path>
              </a:pathLst>
            </a:custGeom>
            <a:solidFill>
              <a:srgbClr val="D2D9F9"/>
            </a:solidFill>
          </p:spPr>
        </p:sp>
        <p:sp>
          <p:nvSpPr>
            <p:cNvPr name="Freeform 20" id="20"/>
            <p:cNvSpPr/>
            <p:nvPr/>
          </p:nvSpPr>
          <p:spPr>
            <a:xfrm flipH="false" flipV="false" rot="0">
              <a:off x="0" y="0"/>
              <a:ext cx="651256" cy="651256"/>
            </a:xfrm>
            <a:custGeom>
              <a:avLst/>
              <a:gdLst/>
              <a:ahLst/>
              <a:cxnLst/>
              <a:rect r="r" b="b" t="t" l="l"/>
              <a:pathLst>
                <a:path h="651256" w="651256">
                  <a:moveTo>
                    <a:pt x="0" y="125603"/>
                  </a:moveTo>
                  <a:cubicBezTo>
                    <a:pt x="0" y="56261"/>
                    <a:pt x="56261" y="0"/>
                    <a:pt x="125603" y="0"/>
                  </a:cubicBezTo>
                  <a:lnTo>
                    <a:pt x="525653" y="0"/>
                  </a:lnTo>
                  <a:lnTo>
                    <a:pt x="525653" y="6350"/>
                  </a:lnTo>
                  <a:lnTo>
                    <a:pt x="525653" y="0"/>
                  </a:lnTo>
                  <a:cubicBezTo>
                    <a:pt x="594995" y="0"/>
                    <a:pt x="651256" y="56261"/>
                    <a:pt x="651256" y="125603"/>
                  </a:cubicBezTo>
                  <a:lnTo>
                    <a:pt x="644906" y="125603"/>
                  </a:lnTo>
                  <a:lnTo>
                    <a:pt x="651256" y="125603"/>
                  </a:lnTo>
                  <a:lnTo>
                    <a:pt x="651256" y="525653"/>
                  </a:lnTo>
                  <a:lnTo>
                    <a:pt x="644906" y="525653"/>
                  </a:lnTo>
                  <a:lnTo>
                    <a:pt x="651256" y="525653"/>
                  </a:lnTo>
                  <a:cubicBezTo>
                    <a:pt x="651256" y="594995"/>
                    <a:pt x="594995" y="651256"/>
                    <a:pt x="525653" y="651256"/>
                  </a:cubicBezTo>
                  <a:lnTo>
                    <a:pt x="525653" y="644906"/>
                  </a:lnTo>
                  <a:lnTo>
                    <a:pt x="525653" y="651256"/>
                  </a:lnTo>
                  <a:lnTo>
                    <a:pt x="125603" y="651256"/>
                  </a:lnTo>
                  <a:lnTo>
                    <a:pt x="125603" y="644906"/>
                  </a:lnTo>
                  <a:lnTo>
                    <a:pt x="125603" y="651256"/>
                  </a:lnTo>
                  <a:cubicBezTo>
                    <a:pt x="56261" y="651256"/>
                    <a:pt x="0" y="594995"/>
                    <a:pt x="0" y="525653"/>
                  </a:cubicBezTo>
                  <a:lnTo>
                    <a:pt x="0" y="125603"/>
                  </a:lnTo>
                  <a:lnTo>
                    <a:pt x="6350" y="125603"/>
                  </a:lnTo>
                  <a:lnTo>
                    <a:pt x="0" y="125603"/>
                  </a:lnTo>
                  <a:moveTo>
                    <a:pt x="12700" y="125603"/>
                  </a:moveTo>
                  <a:lnTo>
                    <a:pt x="12700" y="525653"/>
                  </a:lnTo>
                  <a:lnTo>
                    <a:pt x="6350" y="525653"/>
                  </a:lnTo>
                  <a:lnTo>
                    <a:pt x="12700" y="525653"/>
                  </a:lnTo>
                  <a:cubicBezTo>
                    <a:pt x="12700" y="588010"/>
                    <a:pt x="63246" y="638556"/>
                    <a:pt x="125603" y="638556"/>
                  </a:cubicBezTo>
                  <a:lnTo>
                    <a:pt x="525653" y="638556"/>
                  </a:lnTo>
                  <a:cubicBezTo>
                    <a:pt x="588010" y="638556"/>
                    <a:pt x="638556" y="588010"/>
                    <a:pt x="638556" y="525653"/>
                  </a:cubicBezTo>
                  <a:lnTo>
                    <a:pt x="638556" y="125603"/>
                  </a:lnTo>
                  <a:cubicBezTo>
                    <a:pt x="638556" y="63246"/>
                    <a:pt x="588010" y="12700"/>
                    <a:pt x="525653" y="12700"/>
                  </a:cubicBezTo>
                  <a:lnTo>
                    <a:pt x="125603" y="12700"/>
                  </a:lnTo>
                  <a:lnTo>
                    <a:pt x="125603" y="6350"/>
                  </a:lnTo>
                  <a:lnTo>
                    <a:pt x="125603" y="12700"/>
                  </a:lnTo>
                  <a:cubicBezTo>
                    <a:pt x="63246" y="12700"/>
                    <a:pt x="12700" y="63246"/>
                    <a:pt x="12700" y="125603"/>
                  </a:cubicBezTo>
                  <a:close/>
                </a:path>
              </a:pathLst>
            </a:custGeom>
            <a:solidFill>
              <a:srgbClr val="B8BFDF"/>
            </a:solidFill>
          </p:spPr>
        </p:sp>
      </p:grpSp>
      <p:sp>
        <p:nvSpPr>
          <p:cNvPr name="TextBox 21" id="21"/>
          <p:cNvSpPr txBox="true"/>
          <p:nvPr/>
        </p:nvSpPr>
        <p:spPr>
          <a:xfrm rot="0">
            <a:off x="931292" y="5537744"/>
            <a:ext cx="319236" cy="351533"/>
          </a:xfrm>
          <a:prstGeom prst="rect">
            <a:avLst/>
          </a:prstGeom>
        </p:spPr>
        <p:txBody>
          <a:bodyPr anchor="t" rtlCol="false" tIns="0" lIns="0" bIns="0" rIns="0">
            <a:spAutoFit/>
          </a:bodyPr>
          <a:lstStyle/>
          <a:p>
            <a:pPr algn="ctr">
              <a:lnSpc>
                <a:spcPts val="2499"/>
              </a:lnSpc>
            </a:pPr>
            <a:r>
              <a:rPr lang="en-US" sz="2499">
                <a:solidFill>
                  <a:srgbClr val="404155"/>
                </a:solidFill>
                <a:latin typeface="Corben"/>
                <a:ea typeface="Corben"/>
                <a:cs typeface="Corben"/>
                <a:sym typeface="Corben"/>
              </a:rPr>
              <a:t>2</a:t>
            </a:r>
          </a:p>
        </p:txBody>
      </p:sp>
      <p:sp>
        <p:nvSpPr>
          <p:cNvPr name="TextBox 22" id="22"/>
          <p:cNvSpPr txBox="true"/>
          <p:nvPr/>
        </p:nvSpPr>
        <p:spPr>
          <a:xfrm rot="0">
            <a:off x="1543199" y="5466011"/>
            <a:ext cx="6531373" cy="423266"/>
          </a:xfrm>
          <a:prstGeom prst="rect">
            <a:avLst/>
          </a:prstGeom>
        </p:spPr>
        <p:txBody>
          <a:bodyPr anchor="t" rtlCol="false" tIns="0" lIns="0" bIns="0" rIns="0">
            <a:spAutoFit/>
          </a:bodyPr>
          <a:lstStyle/>
          <a:p>
            <a:pPr algn="l">
              <a:lnSpc>
                <a:spcPts val="3432"/>
              </a:lnSpc>
            </a:pPr>
            <a:r>
              <a:rPr lang="en-US" sz="2762" u="sng">
                <a:solidFill>
                  <a:srgbClr val="404155"/>
                </a:solidFill>
                <a:latin typeface="Corben"/>
                <a:ea typeface="Corben"/>
                <a:cs typeface="Corben"/>
                <a:sym typeface="Corben"/>
              </a:rPr>
              <a:t>Nutritional Guidance &amp; Supplements</a:t>
            </a:r>
          </a:p>
        </p:txBody>
      </p:sp>
      <p:sp>
        <p:nvSpPr>
          <p:cNvPr name="TextBox 23" id="23"/>
          <p:cNvSpPr txBox="true"/>
          <p:nvPr/>
        </p:nvSpPr>
        <p:spPr>
          <a:xfrm rot="0">
            <a:off x="1543199" y="6002514"/>
            <a:ext cx="9886801" cy="1435491"/>
          </a:xfrm>
          <a:prstGeom prst="rect">
            <a:avLst/>
          </a:prstGeom>
        </p:spPr>
        <p:txBody>
          <a:bodyPr anchor="t" rtlCol="false" tIns="0" lIns="0" bIns="0" rIns="0">
            <a:spAutoFit/>
          </a:bodyPr>
          <a:lstStyle/>
          <a:p>
            <a:pPr algn="l">
              <a:lnSpc>
                <a:spcPts val="3876"/>
              </a:lnSpc>
            </a:pPr>
            <a:r>
              <a:rPr lang="en-US" sz="2400">
                <a:solidFill>
                  <a:srgbClr val="404155"/>
                </a:solidFill>
                <a:latin typeface="Arimo"/>
                <a:ea typeface="Arimo"/>
                <a:cs typeface="Arimo"/>
                <a:sym typeface="Arimo"/>
              </a:rPr>
              <a:t>Educating expectant mothers on proper nutrition and distributing essential supplements like iron and folic acid to prevent common deficiencies that can harm both mother and child.</a:t>
            </a:r>
          </a:p>
        </p:txBody>
      </p:sp>
      <p:grpSp>
        <p:nvGrpSpPr>
          <p:cNvPr name="Group 24" id="24"/>
          <p:cNvGrpSpPr/>
          <p:nvPr/>
        </p:nvGrpSpPr>
        <p:grpSpPr>
          <a:xfrm rot="0">
            <a:off x="846684" y="7765256"/>
            <a:ext cx="488454" cy="488454"/>
            <a:chOff x="0" y="0"/>
            <a:chExt cx="651272" cy="651272"/>
          </a:xfrm>
        </p:grpSpPr>
        <p:sp>
          <p:nvSpPr>
            <p:cNvPr name="Freeform 25" id="25"/>
            <p:cNvSpPr/>
            <p:nvPr/>
          </p:nvSpPr>
          <p:spPr>
            <a:xfrm flipH="false" flipV="false" rot="0">
              <a:off x="6350" y="6350"/>
              <a:ext cx="638556" cy="638556"/>
            </a:xfrm>
            <a:custGeom>
              <a:avLst/>
              <a:gdLst/>
              <a:ahLst/>
              <a:cxnLst/>
              <a:rect r="r" b="b" t="t" l="l"/>
              <a:pathLst>
                <a:path h="638556" w="638556">
                  <a:moveTo>
                    <a:pt x="0" y="119253"/>
                  </a:moveTo>
                  <a:cubicBezTo>
                    <a:pt x="0" y="53340"/>
                    <a:pt x="53340" y="0"/>
                    <a:pt x="119253" y="0"/>
                  </a:cubicBezTo>
                  <a:lnTo>
                    <a:pt x="519303" y="0"/>
                  </a:lnTo>
                  <a:cubicBezTo>
                    <a:pt x="585089" y="0"/>
                    <a:pt x="638556" y="53340"/>
                    <a:pt x="638556" y="119253"/>
                  </a:cubicBezTo>
                  <a:lnTo>
                    <a:pt x="638556" y="519303"/>
                  </a:lnTo>
                  <a:cubicBezTo>
                    <a:pt x="638556" y="585089"/>
                    <a:pt x="585216" y="638556"/>
                    <a:pt x="519303" y="638556"/>
                  </a:cubicBezTo>
                  <a:lnTo>
                    <a:pt x="119253" y="638556"/>
                  </a:lnTo>
                  <a:cubicBezTo>
                    <a:pt x="53340" y="638556"/>
                    <a:pt x="0" y="585216"/>
                    <a:pt x="0" y="519303"/>
                  </a:cubicBezTo>
                  <a:close/>
                </a:path>
              </a:pathLst>
            </a:custGeom>
            <a:solidFill>
              <a:srgbClr val="D2D9F9"/>
            </a:solidFill>
          </p:spPr>
        </p:sp>
        <p:sp>
          <p:nvSpPr>
            <p:cNvPr name="Freeform 26" id="26"/>
            <p:cNvSpPr/>
            <p:nvPr/>
          </p:nvSpPr>
          <p:spPr>
            <a:xfrm flipH="false" flipV="false" rot="0">
              <a:off x="0" y="0"/>
              <a:ext cx="651256" cy="651256"/>
            </a:xfrm>
            <a:custGeom>
              <a:avLst/>
              <a:gdLst/>
              <a:ahLst/>
              <a:cxnLst/>
              <a:rect r="r" b="b" t="t" l="l"/>
              <a:pathLst>
                <a:path h="651256" w="651256">
                  <a:moveTo>
                    <a:pt x="0" y="125603"/>
                  </a:moveTo>
                  <a:cubicBezTo>
                    <a:pt x="0" y="56261"/>
                    <a:pt x="56261" y="0"/>
                    <a:pt x="125603" y="0"/>
                  </a:cubicBezTo>
                  <a:lnTo>
                    <a:pt x="525653" y="0"/>
                  </a:lnTo>
                  <a:lnTo>
                    <a:pt x="525653" y="6350"/>
                  </a:lnTo>
                  <a:lnTo>
                    <a:pt x="525653" y="0"/>
                  </a:lnTo>
                  <a:cubicBezTo>
                    <a:pt x="594995" y="0"/>
                    <a:pt x="651256" y="56261"/>
                    <a:pt x="651256" y="125603"/>
                  </a:cubicBezTo>
                  <a:lnTo>
                    <a:pt x="644906" y="125603"/>
                  </a:lnTo>
                  <a:lnTo>
                    <a:pt x="651256" y="125603"/>
                  </a:lnTo>
                  <a:lnTo>
                    <a:pt x="651256" y="525653"/>
                  </a:lnTo>
                  <a:lnTo>
                    <a:pt x="644906" y="525653"/>
                  </a:lnTo>
                  <a:lnTo>
                    <a:pt x="651256" y="525653"/>
                  </a:lnTo>
                  <a:cubicBezTo>
                    <a:pt x="651256" y="594995"/>
                    <a:pt x="594995" y="651256"/>
                    <a:pt x="525653" y="651256"/>
                  </a:cubicBezTo>
                  <a:lnTo>
                    <a:pt x="525653" y="644906"/>
                  </a:lnTo>
                  <a:lnTo>
                    <a:pt x="525653" y="651256"/>
                  </a:lnTo>
                  <a:lnTo>
                    <a:pt x="125603" y="651256"/>
                  </a:lnTo>
                  <a:lnTo>
                    <a:pt x="125603" y="644906"/>
                  </a:lnTo>
                  <a:lnTo>
                    <a:pt x="125603" y="651256"/>
                  </a:lnTo>
                  <a:cubicBezTo>
                    <a:pt x="56261" y="651256"/>
                    <a:pt x="0" y="594995"/>
                    <a:pt x="0" y="525653"/>
                  </a:cubicBezTo>
                  <a:lnTo>
                    <a:pt x="0" y="125603"/>
                  </a:lnTo>
                  <a:lnTo>
                    <a:pt x="6350" y="125603"/>
                  </a:lnTo>
                  <a:lnTo>
                    <a:pt x="0" y="125603"/>
                  </a:lnTo>
                  <a:moveTo>
                    <a:pt x="12700" y="125603"/>
                  </a:moveTo>
                  <a:lnTo>
                    <a:pt x="12700" y="525653"/>
                  </a:lnTo>
                  <a:lnTo>
                    <a:pt x="6350" y="525653"/>
                  </a:lnTo>
                  <a:lnTo>
                    <a:pt x="12700" y="525653"/>
                  </a:lnTo>
                  <a:cubicBezTo>
                    <a:pt x="12700" y="588010"/>
                    <a:pt x="63246" y="638556"/>
                    <a:pt x="125603" y="638556"/>
                  </a:cubicBezTo>
                  <a:lnTo>
                    <a:pt x="525653" y="638556"/>
                  </a:lnTo>
                  <a:cubicBezTo>
                    <a:pt x="588010" y="638556"/>
                    <a:pt x="638556" y="588010"/>
                    <a:pt x="638556" y="525653"/>
                  </a:cubicBezTo>
                  <a:lnTo>
                    <a:pt x="638556" y="125603"/>
                  </a:lnTo>
                  <a:cubicBezTo>
                    <a:pt x="638556" y="63246"/>
                    <a:pt x="588010" y="12700"/>
                    <a:pt x="525653" y="12700"/>
                  </a:cubicBezTo>
                  <a:lnTo>
                    <a:pt x="125603" y="12700"/>
                  </a:lnTo>
                  <a:lnTo>
                    <a:pt x="125603" y="6350"/>
                  </a:lnTo>
                  <a:lnTo>
                    <a:pt x="125603" y="12700"/>
                  </a:lnTo>
                  <a:cubicBezTo>
                    <a:pt x="63246" y="12700"/>
                    <a:pt x="12700" y="63246"/>
                    <a:pt x="12700" y="125603"/>
                  </a:cubicBezTo>
                  <a:close/>
                </a:path>
              </a:pathLst>
            </a:custGeom>
            <a:solidFill>
              <a:srgbClr val="B8BFDF"/>
            </a:solidFill>
          </p:spPr>
        </p:sp>
      </p:grpSp>
      <p:sp>
        <p:nvSpPr>
          <p:cNvPr name="TextBox 27" id="27"/>
          <p:cNvSpPr txBox="true"/>
          <p:nvPr/>
        </p:nvSpPr>
        <p:spPr>
          <a:xfrm rot="0">
            <a:off x="931292" y="7841456"/>
            <a:ext cx="319236" cy="351533"/>
          </a:xfrm>
          <a:prstGeom prst="rect">
            <a:avLst/>
          </a:prstGeom>
        </p:spPr>
        <p:txBody>
          <a:bodyPr anchor="t" rtlCol="false" tIns="0" lIns="0" bIns="0" rIns="0">
            <a:spAutoFit/>
          </a:bodyPr>
          <a:lstStyle/>
          <a:p>
            <a:pPr algn="ctr">
              <a:lnSpc>
                <a:spcPts val="2499"/>
              </a:lnSpc>
            </a:pPr>
            <a:r>
              <a:rPr lang="en-US" sz="2499">
                <a:solidFill>
                  <a:srgbClr val="404155"/>
                </a:solidFill>
                <a:latin typeface="Corben"/>
                <a:ea typeface="Corben"/>
                <a:cs typeface="Corben"/>
                <a:sym typeface="Corben"/>
              </a:rPr>
              <a:t>3</a:t>
            </a:r>
          </a:p>
        </p:txBody>
      </p:sp>
      <p:sp>
        <p:nvSpPr>
          <p:cNvPr name="TextBox 28" id="28"/>
          <p:cNvSpPr txBox="true"/>
          <p:nvPr/>
        </p:nvSpPr>
        <p:spPr>
          <a:xfrm rot="0">
            <a:off x="1543199" y="7793087"/>
            <a:ext cx="5659319" cy="423266"/>
          </a:xfrm>
          <a:prstGeom prst="rect">
            <a:avLst/>
          </a:prstGeom>
        </p:spPr>
        <p:txBody>
          <a:bodyPr anchor="t" rtlCol="false" tIns="0" lIns="0" bIns="0" rIns="0">
            <a:spAutoFit/>
          </a:bodyPr>
          <a:lstStyle/>
          <a:p>
            <a:pPr algn="l">
              <a:lnSpc>
                <a:spcPts val="3432"/>
              </a:lnSpc>
            </a:pPr>
            <a:r>
              <a:rPr lang="en-US" sz="2762" u="sng">
                <a:solidFill>
                  <a:srgbClr val="404155"/>
                </a:solidFill>
                <a:latin typeface="Corben"/>
                <a:ea typeface="Corben"/>
                <a:cs typeface="Corben"/>
                <a:sym typeface="Corben"/>
              </a:rPr>
              <a:t>Early Detection of Complications</a:t>
            </a:r>
          </a:p>
        </p:txBody>
      </p:sp>
      <p:sp>
        <p:nvSpPr>
          <p:cNvPr name="TextBox 29" id="29"/>
          <p:cNvSpPr txBox="true"/>
          <p:nvPr/>
        </p:nvSpPr>
        <p:spPr>
          <a:xfrm rot="0">
            <a:off x="1543199" y="8457157"/>
            <a:ext cx="9035355" cy="1435491"/>
          </a:xfrm>
          <a:prstGeom prst="rect">
            <a:avLst/>
          </a:prstGeom>
        </p:spPr>
        <p:txBody>
          <a:bodyPr anchor="t" rtlCol="false" tIns="0" lIns="0" bIns="0" rIns="0">
            <a:spAutoFit/>
          </a:bodyPr>
          <a:lstStyle/>
          <a:p>
            <a:pPr algn="l">
              <a:lnSpc>
                <a:spcPts val="3876"/>
              </a:lnSpc>
            </a:pPr>
            <a:r>
              <a:rPr lang="en-US" sz="2400">
                <a:solidFill>
                  <a:srgbClr val="404155"/>
                </a:solidFill>
                <a:latin typeface="Arimo"/>
                <a:ea typeface="Arimo"/>
                <a:cs typeface="Arimo"/>
                <a:sym typeface="Arimo"/>
              </a:rPr>
              <a:t>Equipped with basic ultrasound, 'HOW' can identify potential complications early, enabling timely intervention or safe transport to a larger facility if needed.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1992" r="0" b="-45785"/>
            </a:stretch>
          </a:blipFill>
        </p:spPr>
      </p:sp>
      <p:sp>
        <p:nvSpPr>
          <p:cNvPr name="Freeform 3" id="3"/>
          <p:cNvSpPr/>
          <p:nvPr/>
        </p:nvSpPr>
        <p:spPr>
          <a:xfrm flipH="true" flipV="false" rot="0">
            <a:off x="14967368" y="0"/>
            <a:ext cx="3074430" cy="3114064"/>
          </a:xfrm>
          <a:custGeom>
            <a:avLst/>
            <a:gdLst/>
            <a:ahLst/>
            <a:cxnLst/>
            <a:rect r="r" b="b" t="t" l="l"/>
            <a:pathLst>
              <a:path h="3114064" w="3074430">
                <a:moveTo>
                  <a:pt x="3074430" y="0"/>
                </a:moveTo>
                <a:lnTo>
                  <a:pt x="0" y="0"/>
                </a:lnTo>
                <a:lnTo>
                  <a:pt x="0" y="3114064"/>
                </a:lnTo>
                <a:lnTo>
                  <a:pt x="3074430" y="3114064"/>
                </a:lnTo>
                <a:lnTo>
                  <a:pt x="307443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5143500"/>
            <a:ext cx="5646867" cy="5143500"/>
          </a:xfrm>
          <a:custGeom>
            <a:avLst/>
            <a:gdLst/>
            <a:ahLst/>
            <a:cxnLst/>
            <a:rect r="r" b="b" t="t" l="l"/>
            <a:pathLst>
              <a:path h="5143500" w="5646867">
                <a:moveTo>
                  <a:pt x="0" y="0"/>
                </a:moveTo>
                <a:lnTo>
                  <a:pt x="5646867" y="0"/>
                </a:lnTo>
                <a:lnTo>
                  <a:pt x="5646867"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0" y="3573469"/>
            <a:ext cx="18135600" cy="2616186"/>
          </a:xfrm>
          <a:prstGeom prst="rect">
            <a:avLst/>
          </a:prstGeom>
        </p:spPr>
        <p:txBody>
          <a:bodyPr anchor="t" rtlCol="false" tIns="0" lIns="0" bIns="0" rIns="0">
            <a:spAutoFit/>
          </a:bodyPr>
          <a:lstStyle/>
          <a:p>
            <a:pPr algn="ctr">
              <a:lnSpc>
                <a:spcPts val="10645"/>
              </a:lnSpc>
              <a:spcBef>
                <a:spcPct val="0"/>
              </a:spcBef>
            </a:pPr>
            <a:r>
              <a:rPr lang="en-US" sz="6599" i="true">
                <a:solidFill>
                  <a:srgbClr val="000000"/>
                </a:solidFill>
                <a:latin typeface="Alice Italics"/>
                <a:ea typeface="Alice Italics"/>
                <a:cs typeface="Alice Italics"/>
                <a:sym typeface="Alice Italics"/>
              </a:rPr>
              <a:t>“Life is our greatest wealth, and preserving it is our highest duty.”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952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646659" y="551110"/>
            <a:ext cx="8195519" cy="490538"/>
          </a:xfrm>
          <a:prstGeom prst="rect">
            <a:avLst/>
          </a:prstGeom>
        </p:spPr>
        <p:txBody>
          <a:bodyPr anchor="t" rtlCol="false" tIns="0" lIns="0" bIns="0" rIns="0">
            <a:spAutoFit/>
          </a:bodyPr>
          <a:lstStyle/>
          <a:p>
            <a:pPr algn="l">
              <a:lnSpc>
                <a:spcPts val="3937"/>
              </a:lnSpc>
            </a:pPr>
            <a:r>
              <a:rPr lang="en-US" sz="3125">
                <a:solidFill>
                  <a:srgbClr val="1B1B27"/>
                </a:solidFill>
                <a:latin typeface="Corben"/>
                <a:ea typeface="Corben"/>
                <a:cs typeface="Corben"/>
                <a:sym typeface="Corben"/>
              </a:rPr>
              <a:t>The HOW Model: Engineered for Resilience</a:t>
            </a:r>
          </a:p>
        </p:txBody>
      </p:sp>
      <p:sp>
        <p:nvSpPr>
          <p:cNvPr name="TextBox 11" id="11"/>
          <p:cNvSpPr txBox="true"/>
          <p:nvPr/>
        </p:nvSpPr>
        <p:spPr>
          <a:xfrm rot="0">
            <a:off x="646659" y="1251197"/>
            <a:ext cx="10136684" cy="583704"/>
          </a:xfrm>
          <a:prstGeom prst="rect">
            <a:avLst/>
          </a:prstGeom>
        </p:spPr>
        <p:txBody>
          <a:bodyPr anchor="t" rtlCol="false" tIns="0" lIns="0" bIns="0" rIns="0">
            <a:spAutoFit/>
          </a:bodyPr>
          <a:lstStyle/>
          <a:p>
            <a:pPr algn="l">
              <a:lnSpc>
                <a:spcPts val="2000"/>
              </a:lnSpc>
            </a:pPr>
            <a:r>
              <a:rPr lang="en-US" sz="1249">
                <a:solidFill>
                  <a:srgbClr val="404155"/>
                </a:solidFill>
                <a:latin typeface="Arimo"/>
                <a:ea typeface="Arimo"/>
                <a:cs typeface="Arimo"/>
                <a:sym typeface="Arimo"/>
              </a:rPr>
              <a:t>The 'Hospital On Wheels' (HOW) is more than just a vehicle; it's a meticulously designed mobile healthcare unit, built to deliver advanced medical care in the most challenging environments.</a:t>
            </a:r>
          </a:p>
        </p:txBody>
      </p:sp>
      <p:grpSp>
        <p:nvGrpSpPr>
          <p:cNvPr name="Group 12" id="12"/>
          <p:cNvGrpSpPr/>
          <p:nvPr/>
        </p:nvGrpSpPr>
        <p:grpSpPr>
          <a:xfrm rot="0">
            <a:off x="646659" y="2259211"/>
            <a:ext cx="10136684" cy="1451222"/>
            <a:chOff x="0" y="0"/>
            <a:chExt cx="13515578" cy="1934963"/>
          </a:xfrm>
        </p:grpSpPr>
        <p:sp>
          <p:nvSpPr>
            <p:cNvPr name="Freeform 13" id="13"/>
            <p:cNvSpPr/>
            <p:nvPr/>
          </p:nvSpPr>
          <p:spPr>
            <a:xfrm flipH="false" flipV="false" rot="0">
              <a:off x="0" y="0"/>
              <a:ext cx="13515594" cy="1934972"/>
            </a:xfrm>
            <a:custGeom>
              <a:avLst/>
              <a:gdLst/>
              <a:ahLst/>
              <a:cxnLst/>
              <a:rect r="r" b="b" t="t" l="l"/>
              <a:pathLst>
                <a:path h="1934972" w="13515594">
                  <a:moveTo>
                    <a:pt x="0" y="121920"/>
                  </a:moveTo>
                  <a:cubicBezTo>
                    <a:pt x="0" y="54610"/>
                    <a:pt x="54610" y="0"/>
                    <a:pt x="121920" y="0"/>
                  </a:cubicBezTo>
                  <a:lnTo>
                    <a:pt x="13393674" y="0"/>
                  </a:lnTo>
                  <a:cubicBezTo>
                    <a:pt x="13460985" y="0"/>
                    <a:pt x="13515594" y="54610"/>
                    <a:pt x="13515594" y="121920"/>
                  </a:cubicBezTo>
                  <a:lnTo>
                    <a:pt x="13515594" y="1813052"/>
                  </a:lnTo>
                  <a:cubicBezTo>
                    <a:pt x="13515594" y="1880362"/>
                    <a:pt x="13460985" y="1934972"/>
                    <a:pt x="13393674" y="1934972"/>
                  </a:cubicBezTo>
                  <a:lnTo>
                    <a:pt x="121920" y="1934972"/>
                  </a:lnTo>
                  <a:cubicBezTo>
                    <a:pt x="54610" y="1934972"/>
                    <a:pt x="0" y="1880362"/>
                    <a:pt x="0" y="1813052"/>
                  </a:cubicBezTo>
                  <a:close/>
                </a:path>
              </a:pathLst>
            </a:custGeom>
            <a:solidFill>
              <a:srgbClr val="F9F9FF">
                <a:alpha val="90196"/>
              </a:srgbClr>
            </a:solidFill>
          </p:spPr>
        </p:sp>
      </p:grpSp>
      <p:grpSp>
        <p:nvGrpSpPr>
          <p:cNvPr name="Group 14" id="14"/>
          <p:cNvGrpSpPr/>
          <p:nvPr/>
        </p:nvGrpSpPr>
        <p:grpSpPr>
          <a:xfrm rot="0">
            <a:off x="646659" y="2240161"/>
            <a:ext cx="10136684" cy="76200"/>
            <a:chOff x="0" y="0"/>
            <a:chExt cx="13515578" cy="101600"/>
          </a:xfrm>
        </p:grpSpPr>
        <p:sp>
          <p:nvSpPr>
            <p:cNvPr name="Freeform 15" id="15"/>
            <p:cNvSpPr/>
            <p:nvPr/>
          </p:nvSpPr>
          <p:spPr>
            <a:xfrm flipH="false" flipV="false" rot="0">
              <a:off x="0" y="0"/>
              <a:ext cx="13515594" cy="101600"/>
            </a:xfrm>
            <a:custGeom>
              <a:avLst/>
              <a:gdLst/>
              <a:ahLst/>
              <a:cxnLst/>
              <a:rect r="r" b="b" t="t" l="l"/>
              <a:pathLst>
                <a:path h="101600" w="13515594">
                  <a:moveTo>
                    <a:pt x="0" y="50800"/>
                  </a:moveTo>
                  <a:cubicBezTo>
                    <a:pt x="0" y="22733"/>
                    <a:pt x="22733" y="0"/>
                    <a:pt x="50800" y="0"/>
                  </a:cubicBezTo>
                  <a:lnTo>
                    <a:pt x="13464794" y="0"/>
                  </a:lnTo>
                  <a:cubicBezTo>
                    <a:pt x="13492860" y="0"/>
                    <a:pt x="13515594" y="22733"/>
                    <a:pt x="13515594" y="50800"/>
                  </a:cubicBezTo>
                  <a:cubicBezTo>
                    <a:pt x="13515594" y="78867"/>
                    <a:pt x="13492860" y="101600"/>
                    <a:pt x="13464794" y="101600"/>
                  </a:cubicBezTo>
                  <a:lnTo>
                    <a:pt x="50800" y="101600"/>
                  </a:lnTo>
                  <a:cubicBezTo>
                    <a:pt x="22733" y="101600"/>
                    <a:pt x="0" y="78867"/>
                    <a:pt x="0" y="50800"/>
                  </a:cubicBezTo>
                  <a:close/>
                </a:path>
              </a:pathLst>
            </a:custGeom>
            <a:solidFill>
              <a:srgbClr val="4967E9"/>
            </a:solidFill>
          </p:spPr>
        </p:sp>
      </p:grpSp>
      <p:grpSp>
        <p:nvGrpSpPr>
          <p:cNvPr name="Group 16" id="16"/>
          <p:cNvGrpSpPr/>
          <p:nvPr/>
        </p:nvGrpSpPr>
        <p:grpSpPr>
          <a:xfrm rot="0">
            <a:off x="5472559" y="2016770"/>
            <a:ext cx="484883" cy="484882"/>
            <a:chOff x="0" y="0"/>
            <a:chExt cx="646510" cy="646510"/>
          </a:xfrm>
        </p:grpSpPr>
        <p:sp>
          <p:nvSpPr>
            <p:cNvPr name="Freeform 17" id="17"/>
            <p:cNvSpPr/>
            <p:nvPr/>
          </p:nvSpPr>
          <p:spPr>
            <a:xfrm flipH="false" flipV="false" rot="0">
              <a:off x="0" y="0"/>
              <a:ext cx="646557" cy="646557"/>
            </a:xfrm>
            <a:custGeom>
              <a:avLst/>
              <a:gdLst/>
              <a:ahLst/>
              <a:cxnLst/>
              <a:rect r="r" b="b" t="t" l="l"/>
              <a:pathLst>
                <a:path h="646557" w="646557">
                  <a:moveTo>
                    <a:pt x="0" y="323215"/>
                  </a:moveTo>
                  <a:cubicBezTo>
                    <a:pt x="0" y="144780"/>
                    <a:pt x="144780" y="0"/>
                    <a:pt x="323215" y="0"/>
                  </a:cubicBezTo>
                  <a:cubicBezTo>
                    <a:pt x="501650" y="0"/>
                    <a:pt x="646557" y="144780"/>
                    <a:pt x="646557" y="323215"/>
                  </a:cubicBezTo>
                  <a:cubicBezTo>
                    <a:pt x="646557" y="501650"/>
                    <a:pt x="501777" y="646557"/>
                    <a:pt x="323215" y="646557"/>
                  </a:cubicBezTo>
                  <a:cubicBezTo>
                    <a:pt x="144653" y="646557"/>
                    <a:pt x="0" y="501777"/>
                    <a:pt x="0" y="323215"/>
                  </a:cubicBezTo>
                  <a:close/>
                </a:path>
              </a:pathLst>
            </a:custGeom>
            <a:solidFill>
              <a:srgbClr val="4967E9"/>
            </a:solidFill>
          </p:spPr>
        </p:sp>
      </p:grpSp>
      <p:grpSp>
        <p:nvGrpSpPr>
          <p:cNvPr name="Group 18" id="18"/>
          <p:cNvGrpSpPr>
            <a:grpSpLocks noChangeAspect="true"/>
          </p:cNvGrpSpPr>
          <p:nvPr/>
        </p:nvGrpSpPr>
        <p:grpSpPr>
          <a:xfrm rot="0">
            <a:off x="5617964" y="2137916"/>
            <a:ext cx="193922" cy="242441"/>
            <a:chOff x="0" y="0"/>
            <a:chExt cx="258563" cy="323255"/>
          </a:xfrm>
        </p:grpSpPr>
        <p:sp>
          <p:nvSpPr>
            <p:cNvPr name="Freeform 19" id="19" descr="preencoded.png"/>
            <p:cNvSpPr/>
            <p:nvPr/>
          </p:nvSpPr>
          <p:spPr>
            <a:xfrm flipH="false" flipV="false" rot="0">
              <a:off x="0" y="0"/>
              <a:ext cx="258572" cy="323215"/>
            </a:xfrm>
            <a:custGeom>
              <a:avLst/>
              <a:gdLst/>
              <a:ahLst/>
              <a:cxnLst/>
              <a:rect r="r" b="b" t="t" l="l"/>
              <a:pathLst>
                <a:path h="323215" w="258572">
                  <a:moveTo>
                    <a:pt x="0" y="0"/>
                  </a:moveTo>
                  <a:lnTo>
                    <a:pt x="258572" y="0"/>
                  </a:lnTo>
                  <a:lnTo>
                    <a:pt x="258572" y="323215"/>
                  </a:lnTo>
                  <a:lnTo>
                    <a:pt x="0" y="323215"/>
                  </a:lnTo>
                  <a:lnTo>
                    <a:pt x="0" y="0"/>
                  </a:lnTo>
                  <a:close/>
                </a:path>
              </a:pathLst>
            </a:custGeom>
            <a:blipFill>
              <a:blip r:embed="rId7"/>
              <a:stretch>
                <a:fillRect l="-7" t="0" r="-4" b="-12"/>
              </a:stretch>
            </a:blipFill>
          </p:spPr>
        </p:sp>
      </p:grpSp>
      <p:sp>
        <p:nvSpPr>
          <p:cNvPr name="TextBox 20" id="20"/>
          <p:cNvSpPr txBox="true"/>
          <p:nvPr/>
        </p:nvSpPr>
        <p:spPr>
          <a:xfrm rot="0">
            <a:off x="827335" y="2653754"/>
            <a:ext cx="2262188" cy="262086"/>
          </a:xfrm>
          <a:prstGeom prst="rect">
            <a:avLst/>
          </a:prstGeom>
        </p:spPr>
        <p:txBody>
          <a:bodyPr anchor="t" rtlCol="false" tIns="0" lIns="0" bIns="0" rIns="0">
            <a:spAutoFit/>
          </a:bodyPr>
          <a:lstStyle/>
          <a:p>
            <a:pPr algn="l">
              <a:lnSpc>
                <a:spcPts val="1937"/>
              </a:lnSpc>
            </a:pPr>
            <a:r>
              <a:rPr lang="en-US" sz="1562">
                <a:solidFill>
                  <a:srgbClr val="404155"/>
                </a:solidFill>
                <a:latin typeface="Corben"/>
                <a:ea typeface="Corben"/>
                <a:cs typeface="Corben"/>
                <a:sym typeface="Corben"/>
              </a:rPr>
              <a:t>Advanced Medical Suite</a:t>
            </a:r>
          </a:p>
        </p:txBody>
      </p:sp>
      <p:sp>
        <p:nvSpPr>
          <p:cNvPr name="TextBox 21" id="21"/>
          <p:cNvSpPr txBox="true"/>
          <p:nvPr/>
        </p:nvSpPr>
        <p:spPr>
          <a:xfrm rot="0">
            <a:off x="827335" y="2946053"/>
            <a:ext cx="9775329" cy="583704"/>
          </a:xfrm>
          <a:prstGeom prst="rect">
            <a:avLst/>
          </a:prstGeom>
        </p:spPr>
        <p:txBody>
          <a:bodyPr anchor="t" rtlCol="false" tIns="0" lIns="0" bIns="0" rIns="0">
            <a:spAutoFit/>
          </a:bodyPr>
          <a:lstStyle/>
          <a:p>
            <a:pPr algn="l">
              <a:lnSpc>
                <a:spcPts val="2000"/>
              </a:lnSpc>
            </a:pPr>
            <a:r>
              <a:rPr lang="en-US" sz="1249">
                <a:solidFill>
                  <a:srgbClr val="404155"/>
                </a:solidFill>
                <a:latin typeface="Arimo"/>
                <a:ea typeface="Arimo"/>
                <a:cs typeface="Arimo"/>
                <a:sym typeface="Arimo"/>
              </a:rPr>
              <a:t>Equipped with state-of-the-art diagnostic tools, emergency resuscitation equipment, and a sterile minor surgery theatre, HOW ensures comprehensive care on the go.</a:t>
            </a:r>
          </a:p>
        </p:txBody>
      </p:sp>
      <p:grpSp>
        <p:nvGrpSpPr>
          <p:cNvPr name="Group 22" id="22"/>
          <p:cNvGrpSpPr/>
          <p:nvPr/>
        </p:nvGrpSpPr>
        <p:grpSpPr>
          <a:xfrm rot="0">
            <a:off x="646659" y="4114502"/>
            <a:ext cx="10136684" cy="1451222"/>
            <a:chOff x="0" y="0"/>
            <a:chExt cx="13515578" cy="1934963"/>
          </a:xfrm>
        </p:grpSpPr>
        <p:sp>
          <p:nvSpPr>
            <p:cNvPr name="Freeform 23" id="23"/>
            <p:cNvSpPr/>
            <p:nvPr/>
          </p:nvSpPr>
          <p:spPr>
            <a:xfrm flipH="false" flipV="false" rot="0">
              <a:off x="0" y="0"/>
              <a:ext cx="13515594" cy="1934972"/>
            </a:xfrm>
            <a:custGeom>
              <a:avLst/>
              <a:gdLst/>
              <a:ahLst/>
              <a:cxnLst/>
              <a:rect r="r" b="b" t="t" l="l"/>
              <a:pathLst>
                <a:path h="1934972" w="13515594">
                  <a:moveTo>
                    <a:pt x="0" y="121920"/>
                  </a:moveTo>
                  <a:cubicBezTo>
                    <a:pt x="0" y="54610"/>
                    <a:pt x="54610" y="0"/>
                    <a:pt x="121920" y="0"/>
                  </a:cubicBezTo>
                  <a:lnTo>
                    <a:pt x="13393674" y="0"/>
                  </a:lnTo>
                  <a:cubicBezTo>
                    <a:pt x="13460985" y="0"/>
                    <a:pt x="13515594" y="54610"/>
                    <a:pt x="13515594" y="121920"/>
                  </a:cubicBezTo>
                  <a:lnTo>
                    <a:pt x="13515594" y="1813052"/>
                  </a:lnTo>
                  <a:cubicBezTo>
                    <a:pt x="13515594" y="1880362"/>
                    <a:pt x="13460985" y="1934972"/>
                    <a:pt x="13393674" y="1934972"/>
                  </a:cubicBezTo>
                  <a:lnTo>
                    <a:pt x="121920" y="1934972"/>
                  </a:lnTo>
                  <a:cubicBezTo>
                    <a:pt x="54610" y="1934972"/>
                    <a:pt x="0" y="1880362"/>
                    <a:pt x="0" y="1813052"/>
                  </a:cubicBezTo>
                  <a:close/>
                </a:path>
              </a:pathLst>
            </a:custGeom>
            <a:solidFill>
              <a:srgbClr val="F9F9FF">
                <a:alpha val="90196"/>
              </a:srgbClr>
            </a:solidFill>
          </p:spPr>
        </p:sp>
      </p:grpSp>
      <p:grpSp>
        <p:nvGrpSpPr>
          <p:cNvPr name="Group 24" id="24"/>
          <p:cNvGrpSpPr/>
          <p:nvPr/>
        </p:nvGrpSpPr>
        <p:grpSpPr>
          <a:xfrm rot="0">
            <a:off x="646659" y="4095452"/>
            <a:ext cx="10136684" cy="76200"/>
            <a:chOff x="0" y="0"/>
            <a:chExt cx="13515578" cy="101600"/>
          </a:xfrm>
        </p:grpSpPr>
        <p:sp>
          <p:nvSpPr>
            <p:cNvPr name="Freeform 25" id="25"/>
            <p:cNvSpPr/>
            <p:nvPr/>
          </p:nvSpPr>
          <p:spPr>
            <a:xfrm flipH="false" flipV="false" rot="0">
              <a:off x="0" y="0"/>
              <a:ext cx="13515594" cy="101600"/>
            </a:xfrm>
            <a:custGeom>
              <a:avLst/>
              <a:gdLst/>
              <a:ahLst/>
              <a:cxnLst/>
              <a:rect r="r" b="b" t="t" l="l"/>
              <a:pathLst>
                <a:path h="101600" w="13515594">
                  <a:moveTo>
                    <a:pt x="0" y="50800"/>
                  </a:moveTo>
                  <a:cubicBezTo>
                    <a:pt x="0" y="22733"/>
                    <a:pt x="22733" y="0"/>
                    <a:pt x="50800" y="0"/>
                  </a:cubicBezTo>
                  <a:lnTo>
                    <a:pt x="13464794" y="0"/>
                  </a:lnTo>
                  <a:cubicBezTo>
                    <a:pt x="13492860" y="0"/>
                    <a:pt x="13515594" y="22733"/>
                    <a:pt x="13515594" y="50800"/>
                  </a:cubicBezTo>
                  <a:cubicBezTo>
                    <a:pt x="13515594" y="78867"/>
                    <a:pt x="13492860" y="101600"/>
                    <a:pt x="13464794" y="101600"/>
                  </a:cubicBezTo>
                  <a:lnTo>
                    <a:pt x="50800" y="101600"/>
                  </a:lnTo>
                  <a:cubicBezTo>
                    <a:pt x="22733" y="101600"/>
                    <a:pt x="0" y="78867"/>
                    <a:pt x="0" y="50800"/>
                  </a:cubicBezTo>
                  <a:close/>
                </a:path>
              </a:pathLst>
            </a:custGeom>
            <a:solidFill>
              <a:srgbClr val="4967E9"/>
            </a:solidFill>
          </p:spPr>
        </p:sp>
      </p:grpSp>
      <p:grpSp>
        <p:nvGrpSpPr>
          <p:cNvPr name="Group 26" id="26"/>
          <p:cNvGrpSpPr/>
          <p:nvPr/>
        </p:nvGrpSpPr>
        <p:grpSpPr>
          <a:xfrm rot="0">
            <a:off x="5472559" y="3872061"/>
            <a:ext cx="484883" cy="484882"/>
            <a:chOff x="0" y="0"/>
            <a:chExt cx="646510" cy="646510"/>
          </a:xfrm>
        </p:grpSpPr>
        <p:sp>
          <p:nvSpPr>
            <p:cNvPr name="Freeform 27" id="27"/>
            <p:cNvSpPr/>
            <p:nvPr/>
          </p:nvSpPr>
          <p:spPr>
            <a:xfrm flipH="false" flipV="false" rot="0">
              <a:off x="0" y="0"/>
              <a:ext cx="646557" cy="646557"/>
            </a:xfrm>
            <a:custGeom>
              <a:avLst/>
              <a:gdLst/>
              <a:ahLst/>
              <a:cxnLst/>
              <a:rect r="r" b="b" t="t" l="l"/>
              <a:pathLst>
                <a:path h="646557" w="646557">
                  <a:moveTo>
                    <a:pt x="0" y="323215"/>
                  </a:moveTo>
                  <a:cubicBezTo>
                    <a:pt x="0" y="144780"/>
                    <a:pt x="144780" y="0"/>
                    <a:pt x="323215" y="0"/>
                  </a:cubicBezTo>
                  <a:cubicBezTo>
                    <a:pt x="501650" y="0"/>
                    <a:pt x="646557" y="144780"/>
                    <a:pt x="646557" y="323215"/>
                  </a:cubicBezTo>
                  <a:cubicBezTo>
                    <a:pt x="646557" y="501650"/>
                    <a:pt x="501777" y="646557"/>
                    <a:pt x="323215" y="646557"/>
                  </a:cubicBezTo>
                  <a:cubicBezTo>
                    <a:pt x="144653" y="646557"/>
                    <a:pt x="0" y="501777"/>
                    <a:pt x="0" y="323215"/>
                  </a:cubicBezTo>
                  <a:close/>
                </a:path>
              </a:pathLst>
            </a:custGeom>
            <a:solidFill>
              <a:srgbClr val="4967E9"/>
            </a:solidFill>
          </p:spPr>
        </p:sp>
      </p:grpSp>
      <p:grpSp>
        <p:nvGrpSpPr>
          <p:cNvPr name="Group 28" id="28"/>
          <p:cNvGrpSpPr>
            <a:grpSpLocks noChangeAspect="true"/>
          </p:cNvGrpSpPr>
          <p:nvPr/>
        </p:nvGrpSpPr>
        <p:grpSpPr>
          <a:xfrm rot="0">
            <a:off x="5617964" y="3993207"/>
            <a:ext cx="193922" cy="242441"/>
            <a:chOff x="0" y="0"/>
            <a:chExt cx="258563" cy="323255"/>
          </a:xfrm>
        </p:grpSpPr>
        <p:sp>
          <p:nvSpPr>
            <p:cNvPr name="Freeform 29" id="29" descr="preencoded.png"/>
            <p:cNvSpPr/>
            <p:nvPr/>
          </p:nvSpPr>
          <p:spPr>
            <a:xfrm flipH="false" flipV="false" rot="0">
              <a:off x="0" y="0"/>
              <a:ext cx="258572" cy="323215"/>
            </a:xfrm>
            <a:custGeom>
              <a:avLst/>
              <a:gdLst/>
              <a:ahLst/>
              <a:cxnLst/>
              <a:rect r="r" b="b" t="t" l="l"/>
              <a:pathLst>
                <a:path h="323215" w="258572">
                  <a:moveTo>
                    <a:pt x="0" y="0"/>
                  </a:moveTo>
                  <a:lnTo>
                    <a:pt x="258572" y="0"/>
                  </a:lnTo>
                  <a:lnTo>
                    <a:pt x="258572" y="323215"/>
                  </a:lnTo>
                  <a:lnTo>
                    <a:pt x="0" y="323215"/>
                  </a:lnTo>
                  <a:lnTo>
                    <a:pt x="0" y="0"/>
                  </a:lnTo>
                  <a:close/>
                </a:path>
              </a:pathLst>
            </a:custGeom>
            <a:blipFill>
              <a:blip r:embed="rId8"/>
              <a:stretch>
                <a:fillRect l="-7" t="0" r="-4" b="-12"/>
              </a:stretch>
            </a:blipFill>
          </p:spPr>
        </p:sp>
      </p:grpSp>
      <p:sp>
        <p:nvSpPr>
          <p:cNvPr name="TextBox 30" id="30"/>
          <p:cNvSpPr txBox="true"/>
          <p:nvPr/>
        </p:nvSpPr>
        <p:spPr>
          <a:xfrm rot="0">
            <a:off x="827335" y="4509046"/>
            <a:ext cx="2513260" cy="262086"/>
          </a:xfrm>
          <a:prstGeom prst="rect">
            <a:avLst/>
          </a:prstGeom>
        </p:spPr>
        <p:txBody>
          <a:bodyPr anchor="t" rtlCol="false" tIns="0" lIns="0" bIns="0" rIns="0">
            <a:spAutoFit/>
          </a:bodyPr>
          <a:lstStyle/>
          <a:p>
            <a:pPr algn="l">
              <a:lnSpc>
                <a:spcPts val="1937"/>
              </a:lnSpc>
            </a:pPr>
            <a:r>
              <a:rPr lang="en-US" sz="1562">
                <a:solidFill>
                  <a:srgbClr val="404155"/>
                </a:solidFill>
                <a:latin typeface="Corben"/>
                <a:ea typeface="Corben"/>
                <a:cs typeface="Corben"/>
                <a:sym typeface="Corben"/>
              </a:rPr>
              <a:t>Hybrid Power &amp; Efficiency</a:t>
            </a:r>
          </a:p>
        </p:txBody>
      </p:sp>
      <p:sp>
        <p:nvSpPr>
          <p:cNvPr name="TextBox 31" id="31"/>
          <p:cNvSpPr txBox="true"/>
          <p:nvPr/>
        </p:nvSpPr>
        <p:spPr>
          <a:xfrm rot="0">
            <a:off x="827335" y="4801344"/>
            <a:ext cx="9775329" cy="583704"/>
          </a:xfrm>
          <a:prstGeom prst="rect">
            <a:avLst/>
          </a:prstGeom>
        </p:spPr>
        <p:txBody>
          <a:bodyPr anchor="t" rtlCol="false" tIns="0" lIns="0" bIns="0" rIns="0">
            <a:spAutoFit/>
          </a:bodyPr>
          <a:lstStyle/>
          <a:p>
            <a:pPr algn="l">
              <a:lnSpc>
                <a:spcPts val="2000"/>
              </a:lnSpc>
            </a:pPr>
            <a:r>
              <a:rPr lang="en-US" sz="1249">
                <a:solidFill>
                  <a:srgbClr val="404155"/>
                </a:solidFill>
                <a:latin typeface="Arimo"/>
                <a:ea typeface="Arimo"/>
                <a:cs typeface="Arimo"/>
                <a:sym typeface="Arimo"/>
              </a:rPr>
              <a:t>Utilising a robust hybrid diesel-electric propulsion system, HOW maximises fuel efficiency and extends operational range, crucial for remote deployments.</a:t>
            </a:r>
          </a:p>
        </p:txBody>
      </p:sp>
      <p:grpSp>
        <p:nvGrpSpPr>
          <p:cNvPr name="Group 32" id="32"/>
          <p:cNvGrpSpPr/>
          <p:nvPr/>
        </p:nvGrpSpPr>
        <p:grpSpPr>
          <a:xfrm rot="0">
            <a:off x="646659" y="5969794"/>
            <a:ext cx="10136684" cy="1451222"/>
            <a:chOff x="0" y="0"/>
            <a:chExt cx="13515578" cy="1934963"/>
          </a:xfrm>
        </p:grpSpPr>
        <p:sp>
          <p:nvSpPr>
            <p:cNvPr name="Freeform 33" id="33"/>
            <p:cNvSpPr/>
            <p:nvPr/>
          </p:nvSpPr>
          <p:spPr>
            <a:xfrm flipH="false" flipV="false" rot="0">
              <a:off x="0" y="0"/>
              <a:ext cx="13515594" cy="1934972"/>
            </a:xfrm>
            <a:custGeom>
              <a:avLst/>
              <a:gdLst/>
              <a:ahLst/>
              <a:cxnLst/>
              <a:rect r="r" b="b" t="t" l="l"/>
              <a:pathLst>
                <a:path h="1934972" w="13515594">
                  <a:moveTo>
                    <a:pt x="0" y="121920"/>
                  </a:moveTo>
                  <a:cubicBezTo>
                    <a:pt x="0" y="54610"/>
                    <a:pt x="54610" y="0"/>
                    <a:pt x="121920" y="0"/>
                  </a:cubicBezTo>
                  <a:lnTo>
                    <a:pt x="13393674" y="0"/>
                  </a:lnTo>
                  <a:cubicBezTo>
                    <a:pt x="13460985" y="0"/>
                    <a:pt x="13515594" y="54610"/>
                    <a:pt x="13515594" y="121920"/>
                  </a:cubicBezTo>
                  <a:lnTo>
                    <a:pt x="13515594" y="1813052"/>
                  </a:lnTo>
                  <a:cubicBezTo>
                    <a:pt x="13515594" y="1880362"/>
                    <a:pt x="13460985" y="1934972"/>
                    <a:pt x="13393674" y="1934972"/>
                  </a:cubicBezTo>
                  <a:lnTo>
                    <a:pt x="121920" y="1934972"/>
                  </a:lnTo>
                  <a:cubicBezTo>
                    <a:pt x="54610" y="1934972"/>
                    <a:pt x="0" y="1880362"/>
                    <a:pt x="0" y="1813052"/>
                  </a:cubicBezTo>
                  <a:close/>
                </a:path>
              </a:pathLst>
            </a:custGeom>
            <a:solidFill>
              <a:srgbClr val="F9F9FF">
                <a:alpha val="90196"/>
              </a:srgbClr>
            </a:solidFill>
          </p:spPr>
        </p:sp>
      </p:grpSp>
      <p:grpSp>
        <p:nvGrpSpPr>
          <p:cNvPr name="Group 34" id="34"/>
          <p:cNvGrpSpPr/>
          <p:nvPr/>
        </p:nvGrpSpPr>
        <p:grpSpPr>
          <a:xfrm rot="0">
            <a:off x="646659" y="5950744"/>
            <a:ext cx="10136684" cy="76200"/>
            <a:chOff x="0" y="0"/>
            <a:chExt cx="13515578" cy="101600"/>
          </a:xfrm>
        </p:grpSpPr>
        <p:sp>
          <p:nvSpPr>
            <p:cNvPr name="Freeform 35" id="35"/>
            <p:cNvSpPr/>
            <p:nvPr/>
          </p:nvSpPr>
          <p:spPr>
            <a:xfrm flipH="false" flipV="false" rot="0">
              <a:off x="0" y="0"/>
              <a:ext cx="13515594" cy="101600"/>
            </a:xfrm>
            <a:custGeom>
              <a:avLst/>
              <a:gdLst/>
              <a:ahLst/>
              <a:cxnLst/>
              <a:rect r="r" b="b" t="t" l="l"/>
              <a:pathLst>
                <a:path h="101600" w="13515594">
                  <a:moveTo>
                    <a:pt x="0" y="50800"/>
                  </a:moveTo>
                  <a:cubicBezTo>
                    <a:pt x="0" y="22733"/>
                    <a:pt x="22733" y="0"/>
                    <a:pt x="50800" y="0"/>
                  </a:cubicBezTo>
                  <a:lnTo>
                    <a:pt x="13464794" y="0"/>
                  </a:lnTo>
                  <a:cubicBezTo>
                    <a:pt x="13492860" y="0"/>
                    <a:pt x="13515594" y="22733"/>
                    <a:pt x="13515594" y="50800"/>
                  </a:cubicBezTo>
                  <a:cubicBezTo>
                    <a:pt x="13515594" y="78867"/>
                    <a:pt x="13492860" y="101600"/>
                    <a:pt x="13464794" y="101600"/>
                  </a:cubicBezTo>
                  <a:lnTo>
                    <a:pt x="50800" y="101600"/>
                  </a:lnTo>
                  <a:cubicBezTo>
                    <a:pt x="22733" y="101600"/>
                    <a:pt x="0" y="78867"/>
                    <a:pt x="0" y="50800"/>
                  </a:cubicBezTo>
                  <a:close/>
                </a:path>
              </a:pathLst>
            </a:custGeom>
            <a:solidFill>
              <a:srgbClr val="4967E9"/>
            </a:solidFill>
          </p:spPr>
        </p:sp>
      </p:grpSp>
      <p:grpSp>
        <p:nvGrpSpPr>
          <p:cNvPr name="Group 36" id="36"/>
          <p:cNvGrpSpPr/>
          <p:nvPr/>
        </p:nvGrpSpPr>
        <p:grpSpPr>
          <a:xfrm rot="0">
            <a:off x="5472559" y="5727352"/>
            <a:ext cx="484883" cy="484883"/>
            <a:chOff x="0" y="0"/>
            <a:chExt cx="646510" cy="646510"/>
          </a:xfrm>
        </p:grpSpPr>
        <p:sp>
          <p:nvSpPr>
            <p:cNvPr name="Freeform 37" id="37"/>
            <p:cNvSpPr/>
            <p:nvPr/>
          </p:nvSpPr>
          <p:spPr>
            <a:xfrm flipH="false" flipV="false" rot="0">
              <a:off x="0" y="0"/>
              <a:ext cx="646557" cy="646557"/>
            </a:xfrm>
            <a:custGeom>
              <a:avLst/>
              <a:gdLst/>
              <a:ahLst/>
              <a:cxnLst/>
              <a:rect r="r" b="b" t="t" l="l"/>
              <a:pathLst>
                <a:path h="646557" w="646557">
                  <a:moveTo>
                    <a:pt x="0" y="323215"/>
                  </a:moveTo>
                  <a:cubicBezTo>
                    <a:pt x="0" y="144780"/>
                    <a:pt x="144780" y="0"/>
                    <a:pt x="323215" y="0"/>
                  </a:cubicBezTo>
                  <a:cubicBezTo>
                    <a:pt x="501650" y="0"/>
                    <a:pt x="646557" y="144780"/>
                    <a:pt x="646557" y="323215"/>
                  </a:cubicBezTo>
                  <a:cubicBezTo>
                    <a:pt x="646557" y="501650"/>
                    <a:pt x="501777" y="646557"/>
                    <a:pt x="323215" y="646557"/>
                  </a:cubicBezTo>
                  <a:cubicBezTo>
                    <a:pt x="144653" y="646557"/>
                    <a:pt x="0" y="501777"/>
                    <a:pt x="0" y="323215"/>
                  </a:cubicBezTo>
                  <a:close/>
                </a:path>
              </a:pathLst>
            </a:custGeom>
            <a:solidFill>
              <a:srgbClr val="4967E9"/>
            </a:solidFill>
          </p:spPr>
        </p:sp>
      </p:grpSp>
      <p:grpSp>
        <p:nvGrpSpPr>
          <p:cNvPr name="Group 38" id="38"/>
          <p:cNvGrpSpPr>
            <a:grpSpLocks noChangeAspect="true"/>
          </p:cNvGrpSpPr>
          <p:nvPr/>
        </p:nvGrpSpPr>
        <p:grpSpPr>
          <a:xfrm rot="0">
            <a:off x="5617964" y="5848499"/>
            <a:ext cx="193922" cy="242441"/>
            <a:chOff x="0" y="0"/>
            <a:chExt cx="258563" cy="323255"/>
          </a:xfrm>
        </p:grpSpPr>
        <p:sp>
          <p:nvSpPr>
            <p:cNvPr name="Freeform 39" id="39" descr="preencoded.png"/>
            <p:cNvSpPr/>
            <p:nvPr/>
          </p:nvSpPr>
          <p:spPr>
            <a:xfrm flipH="false" flipV="false" rot="0">
              <a:off x="0" y="0"/>
              <a:ext cx="258572" cy="323215"/>
            </a:xfrm>
            <a:custGeom>
              <a:avLst/>
              <a:gdLst/>
              <a:ahLst/>
              <a:cxnLst/>
              <a:rect r="r" b="b" t="t" l="l"/>
              <a:pathLst>
                <a:path h="323215" w="258572">
                  <a:moveTo>
                    <a:pt x="0" y="0"/>
                  </a:moveTo>
                  <a:lnTo>
                    <a:pt x="258572" y="0"/>
                  </a:lnTo>
                  <a:lnTo>
                    <a:pt x="258572" y="323215"/>
                  </a:lnTo>
                  <a:lnTo>
                    <a:pt x="0" y="323215"/>
                  </a:lnTo>
                  <a:lnTo>
                    <a:pt x="0" y="0"/>
                  </a:lnTo>
                  <a:close/>
                </a:path>
              </a:pathLst>
            </a:custGeom>
            <a:blipFill>
              <a:blip r:embed="rId9"/>
              <a:stretch>
                <a:fillRect l="-7" t="0" r="-4" b="-12"/>
              </a:stretch>
            </a:blipFill>
          </p:spPr>
        </p:sp>
      </p:grpSp>
      <p:sp>
        <p:nvSpPr>
          <p:cNvPr name="TextBox 40" id="40"/>
          <p:cNvSpPr txBox="true"/>
          <p:nvPr/>
        </p:nvSpPr>
        <p:spPr>
          <a:xfrm rot="0">
            <a:off x="827335" y="6364337"/>
            <a:ext cx="2020789" cy="262086"/>
          </a:xfrm>
          <a:prstGeom prst="rect">
            <a:avLst/>
          </a:prstGeom>
        </p:spPr>
        <p:txBody>
          <a:bodyPr anchor="t" rtlCol="false" tIns="0" lIns="0" bIns="0" rIns="0">
            <a:spAutoFit/>
          </a:bodyPr>
          <a:lstStyle/>
          <a:p>
            <a:pPr algn="l">
              <a:lnSpc>
                <a:spcPts val="1937"/>
              </a:lnSpc>
            </a:pPr>
            <a:r>
              <a:rPr lang="en-US" sz="1562">
                <a:solidFill>
                  <a:srgbClr val="404155"/>
                </a:solidFill>
                <a:latin typeface="Corben"/>
                <a:ea typeface="Corben"/>
                <a:cs typeface="Corben"/>
                <a:sym typeface="Corben"/>
              </a:rPr>
              <a:t>Rugged Durability</a:t>
            </a:r>
          </a:p>
        </p:txBody>
      </p:sp>
      <p:sp>
        <p:nvSpPr>
          <p:cNvPr name="TextBox 41" id="41"/>
          <p:cNvSpPr txBox="true"/>
          <p:nvPr/>
        </p:nvSpPr>
        <p:spPr>
          <a:xfrm rot="0">
            <a:off x="827335" y="6656635"/>
            <a:ext cx="9775329" cy="583704"/>
          </a:xfrm>
          <a:prstGeom prst="rect">
            <a:avLst/>
          </a:prstGeom>
        </p:spPr>
        <p:txBody>
          <a:bodyPr anchor="t" rtlCol="false" tIns="0" lIns="0" bIns="0" rIns="0">
            <a:spAutoFit/>
          </a:bodyPr>
          <a:lstStyle/>
          <a:p>
            <a:pPr algn="l">
              <a:lnSpc>
                <a:spcPts val="2000"/>
              </a:lnSpc>
            </a:pPr>
            <a:r>
              <a:rPr lang="en-US" sz="1249">
                <a:solidFill>
                  <a:srgbClr val="404155"/>
                </a:solidFill>
                <a:latin typeface="Arimo"/>
                <a:ea typeface="Arimo"/>
                <a:cs typeface="Arimo"/>
                <a:sym typeface="Arimo"/>
              </a:rPr>
              <a:t>Constructed with a reinforced chassis and all-terrain suspension, HOW is engineered to withstand diverse Indian topographies, ensuring reliable service delivery.</a:t>
            </a:r>
          </a:p>
        </p:txBody>
      </p:sp>
      <p:grpSp>
        <p:nvGrpSpPr>
          <p:cNvPr name="Group 42" id="42"/>
          <p:cNvGrpSpPr/>
          <p:nvPr/>
        </p:nvGrpSpPr>
        <p:grpSpPr>
          <a:xfrm rot="0">
            <a:off x="646659" y="7825085"/>
            <a:ext cx="10136684" cy="1451222"/>
            <a:chOff x="0" y="0"/>
            <a:chExt cx="13515578" cy="1934963"/>
          </a:xfrm>
        </p:grpSpPr>
        <p:sp>
          <p:nvSpPr>
            <p:cNvPr name="Freeform 43" id="43"/>
            <p:cNvSpPr/>
            <p:nvPr/>
          </p:nvSpPr>
          <p:spPr>
            <a:xfrm flipH="false" flipV="false" rot="0">
              <a:off x="0" y="0"/>
              <a:ext cx="13515594" cy="1934972"/>
            </a:xfrm>
            <a:custGeom>
              <a:avLst/>
              <a:gdLst/>
              <a:ahLst/>
              <a:cxnLst/>
              <a:rect r="r" b="b" t="t" l="l"/>
              <a:pathLst>
                <a:path h="1934972" w="13515594">
                  <a:moveTo>
                    <a:pt x="0" y="121920"/>
                  </a:moveTo>
                  <a:cubicBezTo>
                    <a:pt x="0" y="54610"/>
                    <a:pt x="54610" y="0"/>
                    <a:pt x="121920" y="0"/>
                  </a:cubicBezTo>
                  <a:lnTo>
                    <a:pt x="13393674" y="0"/>
                  </a:lnTo>
                  <a:cubicBezTo>
                    <a:pt x="13460985" y="0"/>
                    <a:pt x="13515594" y="54610"/>
                    <a:pt x="13515594" y="121920"/>
                  </a:cubicBezTo>
                  <a:lnTo>
                    <a:pt x="13515594" y="1813052"/>
                  </a:lnTo>
                  <a:cubicBezTo>
                    <a:pt x="13515594" y="1880362"/>
                    <a:pt x="13460985" y="1934972"/>
                    <a:pt x="13393674" y="1934972"/>
                  </a:cubicBezTo>
                  <a:lnTo>
                    <a:pt x="121920" y="1934972"/>
                  </a:lnTo>
                  <a:cubicBezTo>
                    <a:pt x="54610" y="1934972"/>
                    <a:pt x="0" y="1880362"/>
                    <a:pt x="0" y="1813052"/>
                  </a:cubicBezTo>
                  <a:close/>
                </a:path>
              </a:pathLst>
            </a:custGeom>
            <a:solidFill>
              <a:srgbClr val="F9F9FF">
                <a:alpha val="90196"/>
              </a:srgbClr>
            </a:solidFill>
          </p:spPr>
        </p:sp>
      </p:grpSp>
      <p:grpSp>
        <p:nvGrpSpPr>
          <p:cNvPr name="Group 44" id="44"/>
          <p:cNvGrpSpPr/>
          <p:nvPr/>
        </p:nvGrpSpPr>
        <p:grpSpPr>
          <a:xfrm rot="0">
            <a:off x="646659" y="7806035"/>
            <a:ext cx="10136684" cy="76200"/>
            <a:chOff x="0" y="0"/>
            <a:chExt cx="13515578" cy="101600"/>
          </a:xfrm>
        </p:grpSpPr>
        <p:sp>
          <p:nvSpPr>
            <p:cNvPr name="Freeform 45" id="45"/>
            <p:cNvSpPr/>
            <p:nvPr/>
          </p:nvSpPr>
          <p:spPr>
            <a:xfrm flipH="false" flipV="false" rot="0">
              <a:off x="0" y="0"/>
              <a:ext cx="13515594" cy="101600"/>
            </a:xfrm>
            <a:custGeom>
              <a:avLst/>
              <a:gdLst/>
              <a:ahLst/>
              <a:cxnLst/>
              <a:rect r="r" b="b" t="t" l="l"/>
              <a:pathLst>
                <a:path h="101600" w="13515594">
                  <a:moveTo>
                    <a:pt x="0" y="50800"/>
                  </a:moveTo>
                  <a:cubicBezTo>
                    <a:pt x="0" y="22733"/>
                    <a:pt x="22733" y="0"/>
                    <a:pt x="50800" y="0"/>
                  </a:cubicBezTo>
                  <a:lnTo>
                    <a:pt x="13464794" y="0"/>
                  </a:lnTo>
                  <a:cubicBezTo>
                    <a:pt x="13492860" y="0"/>
                    <a:pt x="13515594" y="22733"/>
                    <a:pt x="13515594" y="50800"/>
                  </a:cubicBezTo>
                  <a:cubicBezTo>
                    <a:pt x="13515594" y="78867"/>
                    <a:pt x="13492860" y="101600"/>
                    <a:pt x="13464794" y="101600"/>
                  </a:cubicBezTo>
                  <a:lnTo>
                    <a:pt x="50800" y="101600"/>
                  </a:lnTo>
                  <a:cubicBezTo>
                    <a:pt x="22733" y="101600"/>
                    <a:pt x="0" y="78867"/>
                    <a:pt x="0" y="50800"/>
                  </a:cubicBezTo>
                  <a:close/>
                </a:path>
              </a:pathLst>
            </a:custGeom>
            <a:solidFill>
              <a:srgbClr val="4967E9"/>
            </a:solidFill>
          </p:spPr>
        </p:sp>
      </p:grpSp>
      <p:grpSp>
        <p:nvGrpSpPr>
          <p:cNvPr name="Group 46" id="46"/>
          <p:cNvGrpSpPr/>
          <p:nvPr/>
        </p:nvGrpSpPr>
        <p:grpSpPr>
          <a:xfrm rot="0">
            <a:off x="5472559" y="7582644"/>
            <a:ext cx="484883" cy="484883"/>
            <a:chOff x="0" y="0"/>
            <a:chExt cx="646510" cy="646510"/>
          </a:xfrm>
        </p:grpSpPr>
        <p:sp>
          <p:nvSpPr>
            <p:cNvPr name="Freeform 47" id="47"/>
            <p:cNvSpPr/>
            <p:nvPr/>
          </p:nvSpPr>
          <p:spPr>
            <a:xfrm flipH="false" flipV="false" rot="0">
              <a:off x="0" y="0"/>
              <a:ext cx="646557" cy="646557"/>
            </a:xfrm>
            <a:custGeom>
              <a:avLst/>
              <a:gdLst/>
              <a:ahLst/>
              <a:cxnLst/>
              <a:rect r="r" b="b" t="t" l="l"/>
              <a:pathLst>
                <a:path h="646557" w="646557">
                  <a:moveTo>
                    <a:pt x="0" y="323215"/>
                  </a:moveTo>
                  <a:cubicBezTo>
                    <a:pt x="0" y="144780"/>
                    <a:pt x="144780" y="0"/>
                    <a:pt x="323215" y="0"/>
                  </a:cubicBezTo>
                  <a:cubicBezTo>
                    <a:pt x="501650" y="0"/>
                    <a:pt x="646557" y="144780"/>
                    <a:pt x="646557" y="323215"/>
                  </a:cubicBezTo>
                  <a:cubicBezTo>
                    <a:pt x="646557" y="501650"/>
                    <a:pt x="501777" y="646557"/>
                    <a:pt x="323215" y="646557"/>
                  </a:cubicBezTo>
                  <a:cubicBezTo>
                    <a:pt x="144653" y="646557"/>
                    <a:pt x="0" y="501777"/>
                    <a:pt x="0" y="323215"/>
                  </a:cubicBezTo>
                  <a:close/>
                </a:path>
              </a:pathLst>
            </a:custGeom>
            <a:solidFill>
              <a:srgbClr val="4967E9"/>
            </a:solidFill>
          </p:spPr>
        </p:sp>
      </p:grpSp>
      <p:grpSp>
        <p:nvGrpSpPr>
          <p:cNvPr name="Group 48" id="48"/>
          <p:cNvGrpSpPr>
            <a:grpSpLocks noChangeAspect="true"/>
          </p:cNvGrpSpPr>
          <p:nvPr/>
        </p:nvGrpSpPr>
        <p:grpSpPr>
          <a:xfrm rot="0">
            <a:off x="5617964" y="7703790"/>
            <a:ext cx="193922" cy="242441"/>
            <a:chOff x="0" y="0"/>
            <a:chExt cx="258563" cy="323255"/>
          </a:xfrm>
        </p:grpSpPr>
        <p:sp>
          <p:nvSpPr>
            <p:cNvPr name="Freeform 49" id="49" descr="preencoded.png"/>
            <p:cNvSpPr/>
            <p:nvPr/>
          </p:nvSpPr>
          <p:spPr>
            <a:xfrm flipH="false" flipV="false" rot="0">
              <a:off x="0" y="0"/>
              <a:ext cx="258572" cy="323215"/>
            </a:xfrm>
            <a:custGeom>
              <a:avLst/>
              <a:gdLst/>
              <a:ahLst/>
              <a:cxnLst/>
              <a:rect r="r" b="b" t="t" l="l"/>
              <a:pathLst>
                <a:path h="323215" w="258572">
                  <a:moveTo>
                    <a:pt x="0" y="0"/>
                  </a:moveTo>
                  <a:lnTo>
                    <a:pt x="258572" y="0"/>
                  </a:lnTo>
                  <a:lnTo>
                    <a:pt x="258572" y="323215"/>
                  </a:lnTo>
                  <a:lnTo>
                    <a:pt x="0" y="323215"/>
                  </a:lnTo>
                  <a:lnTo>
                    <a:pt x="0" y="0"/>
                  </a:lnTo>
                  <a:close/>
                </a:path>
              </a:pathLst>
            </a:custGeom>
            <a:blipFill>
              <a:blip r:embed="rId10"/>
              <a:stretch>
                <a:fillRect l="-7" t="0" r="-4" b="-12"/>
              </a:stretch>
            </a:blipFill>
          </p:spPr>
        </p:sp>
      </p:grpSp>
      <p:sp>
        <p:nvSpPr>
          <p:cNvPr name="TextBox 50" id="50"/>
          <p:cNvSpPr txBox="true"/>
          <p:nvPr/>
        </p:nvSpPr>
        <p:spPr>
          <a:xfrm rot="0">
            <a:off x="827335" y="8219629"/>
            <a:ext cx="2147888" cy="262086"/>
          </a:xfrm>
          <a:prstGeom prst="rect">
            <a:avLst/>
          </a:prstGeom>
        </p:spPr>
        <p:txBody>
          <a:bodyPr anchor="t" rtlCol="false" tIns="0" lIns="0" bIns="0" rIns="0">
            <a:spAutoFit/>
          </a:bodyPr>
          <a:lstStyle/>
          <a:p>
            <a:pPr algn="l">
              <a:lnSpc>
                <a:spcPts val="1937"/>
              </a:lnSpc>
            </a:pPr>
            <a:r>
              <a:rPr lang="en-US" sz="1562">
                <a:solidFill>
                  <a:srgbClr val="404155"/>
                </a:solidFill>
                <a:latin typeface="Corben"/>
                <a:ea typeface="Corben"/>
                <a:cs typeface="Corben"/>
                <a:sym typeface="Corben"/>
              </a:rPr>
              <a:t>Integrated Solar Power</a:t>
            </a:r>
          </a:p>
        </p:txBody>
      </p:sp>
      <p:sp>
        <p:nvSpPr>
          <p:cNvPr name="TextBox 51" id="51"/>
          <p:cNvSpPr txBox="true"/>
          <p:nvPr/>
        </p:nvSpPr>
        <p:spPr>
          <a:xfrm rot="0">
            <a:off x="827335" y="8511927"/>
            <a:ext cx="9775329" cy="583704"/>
          </a:xfrm>
          <a:prstGeom prst="rect">
            <a:avLst/>
          </a:prstGeom>
        </p:spPr>
        <p:txBody>
          <a:bodyPr anchor="t" rtlCol="false" tIns="0" lIns="0" bIns="0" rIns="0">
            <a:spAutoFit/>
          </a:bodyPr>
          <a:lstStyle/>
          <a:p>
            <a:pPr algn="l">
              <a:lnSpc>
                <a:spcPts val="2000"/>
              </a:lnSpc>
            </a:pPr>
            <a:r>
              <a:rPr lang="en-US" sz="1249">
                <a:solidFill>
                  <a:srgbClr val="404155"/>
                </a:solidFill>
                <a:latin typeface="Arimo"/>
                <a:ea typeface="Arimo"/>
                <a:cs typeface="Arimo"/>
                <a:sym typeface="Arimo"/>
              </a:rPr>
              <a:t>On-board solar panels supplement power needs, reducing reliance on external energy sources and ensuring continuous operation of critical medical equipment.</a:t>
            </a:r>
          </a:p>
        </p:txBody>
      </p:sp>
      <p:sp>
        <p:nvSpPr>
          <p:cNvPr name="TextBox 52" id="52"/>
          <p:cNvSpPr txBox="true"/>
          <p:nvPr/>
        </p:nvSpPr>
        <p:spPr>
          <a:xfrm rot="0">
            <a:off x="646659" y="9391501"/>
            <a:ext cx="10136684" cy="325190"/>
          </a:xfrm>
          <a:prstGeom prst="rect">
            <a:avLst/>
          </a:prstGeom>
        </p:spPr>
        <p:txBody>
          <a:bodyPr anchor="t" rtlCol="false" tIns="0" lIns="0" bIns="0" rIns="0">
            <a:spAutoFit/>
          </a:bodyPr>
          <a:lstStyle/>
          <a:p>
            <a:pPr algn="l">
              <a:lnSpc>
                <a:spcPts val="2000"/>
              </a:lnSpc>
            </a:pPr>
            <a:r>
              <a:rPr lang="en-US" sz="1249">
                <a:solidFill>
                  <a:srgbClr val="404155"/>
                </a:solidFill>
                <a:latin typeface="Arimo"/>
                <a:ea typeface="Arimo"/>
                <a:cs typeface="Arimo"/>
                <a:sym typeface="Arimo"/>
              </a:rPr>
              <a:t>This thoughtful engineering ensures HOW stands ready as a beacon of health, transforming healthcare accessibility across India.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a:grpSpLocks noChangeAspect="true"/>
          </p:cNvGrpSpPr>
          <p:nvPr/>
        </p:nvGrpSpPr>
        <p:grpSpPr>
          <a:xfrm rot="0">
            <a:off x="13442887" y="5340577"/>
            <a:ext cx="4749863" cy="2935572"/>
            <a:chOff x="0" y="0"/>
            <a:chExt cx="7077868" cy="4374357"/>
          </a:xfrm>
        </p:grpSpPr>
        <p:sp>
          <p:nvSpPr>
            <p:cNvPr name="Freeform 5" id="5" descr="preencoded.png"/>
            <p:cNvSpPr/>
            <p:nvPr/>
          </p:nvSpPr>
          <p:spPr>
            <a:xfrm flipH="false" flipV="false" rot="0">
              <a:off x="0" y="0"/>
              <a:ext cx="7077837" cy="4374388"/>
            </a:xfrm>
            <a:custGeom>
              <a:avLst/>
              <a:gdLst/>
              <a:ahLst/>
              <a:cxnLst/>
              <a:rect r="r" b="b" t="t" l="l"/>
              <a:pathLst>
                <a:path h="4374388" w="7077837">
                  <a:moveTo>
                    <a:pt x="0" y="0"/>
                  </a:moveTo>
                  <a:lnTo>
                    <a:pt x="7077837" y="0"/>
                  </a:lnTo>
                  <a:lnTo>
                    <a:pt x="7077837" y="4374388"/>
                  </a:lnTo>
                  <a:lnTo>
                    <a:pt x="0" y="4374388"/>
                  </a:lnTo>
                  <a:lnTo>
                    <a:pt x="0" y="0"/>
                  </a:lnTo>
                  <a:close/>
                </a:path>
              </a:pathLst>
            </a:custGeom>
            <a:blipFill>
              <a:blip r:embed="rId4"/>
              <a:stretch>
                <a:fillRect l="-35" t="0" r="-35" b="0"/>
              </a:stretch>
            </a:blipFill>
          </p:spPr>
        </p:sp>
      </p:grpSp>
      <p:sp>
        <p:nvSpPr>
          <p:cNvPr name="Freeform 6" id="6"/>
          <p:cNvSpPr/>
          <p:nvPr/>
        </p:nvSpPr>
        <p:spPr>
          <a:xfrm flipH="false" flipV="false" rot="0">
            <a:off x="9939500" y="5143500"/>
            <a:ext cx="3484336" cy="3239534"/>
          </a:xfrm>
          <a:custGeom>
            <a:avLst/>
            <a:gdLst/>
            <a:ahLst/>
            <a:cxnLst/>
            <a:rect r="r" b="b" t="t" l="l"/>
            <a:pathLst>
              <a:path h="3239534" w="3484336">
                <a:moveTo>
                  <a:pt x="0" y="0"/>
                </a:moveTo>
                <a:lnTo>
                  <a:pt x="3484337" y="0"/>
                </a:lnTo>
                <a:lnTo>
                  <a:pt x="3484337" y="3239534"/>
                </a:lnTo>
                <a:lnTo>
                  <a:pt x="0" y="3239534"/>
                </a:lnTo>
                <a:lnTo>
                  <a:pt x="0" y="0"/>
                </a:lnTo>
                <a:close/>
              </a:path>
            </a:pathLst>
          </a:custGeom>
          <a:blipFill>
            <a:blip r:embed="rId5"/>
            <a:stretch>
              <a:fillRect l="-10397" t="-13442" r="-9850" b="-15892"/>
            </a:stretch>
          </a:blipFill>
        </p:spPr>
      </p:sp>
      <p:sp>
        <p:nvSpPr>
          <p:cNvPr name="TextBox 7" id="7"/>
          <p:cNvSpPr txBox="true"/>
          <p:nvPr/>
        </p:nvSpPr>
        <p:spPr>
          <a:xfrm rot="0">
            <a:off x="270747" y="199662"/>
            <a:ext cx="18308935" cy="819513"/>
          </a:xfrm>
          <a:prstGeom prst="rect">
            <a:avLst/>
          </a:prstGeom>
        </p:spPr>
        <p:txBody>
          <a:bodyPr anchor="t" rtlCol="false" tIns="0" lIns="0" bIns="0" rIns="0">
            <a:spAutoFit/>
          </a:bodyPr>
          <a:lstStyle/>
          <a:p>
            <a:pPr algn="l">
              <a:lnSpc>
                <a:spcPts val="6537"/>
              </a:lnSpc>
            </a:pPr>
            <a:r>
              <a:rPr lang="en-US" sz="5199">
                <a:solidFill>
                  <a:srgbClr val="1B1B27"/>
                </a:solidFill>
                <a:latin typeface="Corben"/>
                <a:ea typeface="Corben"/>
                <a:cs typeface="Corben"/>
                <a:sym typeface="Corben"/>
              </a:rPr>
              <a:t>Technological Backbone: Communication &amp; Connectivity</a:t>
            </a:r>
          </a:p>
        </p:txBody>
      </p:sp>
      <p:sp>
        <p:nvSpPr>
          <p:cNvPr name="TextBox 8" id="8"/>
          <p:cNvSpPr txBox="true"/>
          <p:nvPr/>
        </p:nvSpPr>
        <p:spPr>
          <a:xfrm rot="0">
            <a:off x="327897" y="1439984"/>
            <a:ext cx="17864853" cy="1664970"/>
          </a:xfrm>
          <a:prstGeom prst="rect">
            <a:avLst/>
          </a:prstGeom>
        </p:spPr>
        <p:txBody>
          <a:bodyPr anchor="t" rtlCol="false" tIns="0" lIns="0" bIns="0" rIns="0">
            <a:spAutoFit/>
          </a:bodyPr>
          <a:lstStyle/>
          <a:p>
            <a:pPr algn="l">
              <a:lnSpc>
                <a:spcPts val="4499"/>
              </a:lnSpc>
            </a:pPr>
            <a:r>
              <a:rPr lang="en-US" sz="2799">
                <a:solidFill>
                  <a:srgbClr val="404155"/>
                </a:solidFill>
                <a:latin typeface="Arimo"/>
                <a:ea typeface="Arimo"/>
                <a:cs typeface="Arimo"/>
                <a:sym typeface="Arimo"/>
              </a:rPr>
              <a:t> 'HOW' integrates state-of-the-art communication technologies to ensure </a:t>
            </a:r>
            <a:r>
              <a:rPr lang="en-US" b="true" sz="2799" u="sng">
                <a:solidFill>
                  <a:srgbClr val="404155"/>
                </a:solidFill>
                <a:latin typeface="Arimo Bold"/>
                <a:ea typeface="Arimo Bold"/>
                <a:cs typeface="Arimo Bold"/>
                <a:sym typeface="Arimo Bold"/>
              </a:rPr>
              <a:t>seamless interaction</a:t>
            </a:r>
            <a:r>
              <a:rPr lang="en-US" sz="2799">
                <a:solidFill>
                  <a:srgbClr val="404155"/>
                </a:solidFill>
                <a:latin typeface="Arimo"/>
                <a:ea typeface="Arimo"/>
                <a:cs typeface="Arimo"/>
                <a:sym typeface="Arimo"/>
              </a:rPr>
              <a:t>, </a:t>
            </a:r>
            <a:r>
              <a:rPr lang="en-US" b="true" sz="2799" u="sng">
                <a:solidFill>
                  <a:srgbClr val="404155"/>
                </a:solidFill>
                <a:latin typeface="Arimo Bold"/>
                <a:ea typeface="Arimo Bold"/>
                <a:cs typeface="Arimo Bold"/>
                <a:sym typeface="Arimo Bold"/>
              </a:rPr>
              <a:t>real-time data exchange</a:t>
            </a:r>
            <a:r>
              <a:rPr lang="en-US" sz="2799">
                <a:solidFill>
                  <a:srgbClr val="404155"/>
                </a:solidFill>
                <a:latin typeface="Arimo"/>
                <a:ea typeface="Arimo"/>
                <a:cs typeface="Arimo"/>
                <a:sym typeface="Arimo"/>
              </a:rPr>
              <a:t>, and </a:t>
            </a:r>
            <a:r>
              <a:rPr lang="en-US" b="true" sz="2799" u="sng">
                <a:solidFill>
                  <a:srgbClr val="404155"/>
                </a:solidFill>
                <a:latin typeface="Arimo Bold"/>
                <a:ea typeface="Arimo Bold"/>
                <a:cs typeface="Arimo Bold"/>
                <a:sym typeface="Arimo Bold"/>
              </a:rPr>
              <a:t>constant connectivity with central medical facilities and specialists, regardless of its location.</a:t>
            </a:r>
          </a:p>
        </p:txBody>
      </p:sp>
      <p:sp>
        <p:nvSpPr>
          <p:cNvPr name="TextBox 9" id="9"/>
          <p:cNvSpPr txBox="true"/>
          <p:nvPr/>
        </p:nvSpPr>
        <p:spPr>
          <a:xfrm rot="0">
            <a:off x="327897" y="3771704"/>
            <a:ext cx="11000346" cy="873760"/>
          </a:xfrm>
          <a:prstGeom prst="rect">
            <a:avLst/>
          </a:prstGeom>
        </p:spPr>
        <p:txBody>
          <a:bodyPr anchor="t" rtlCol="false" tIns="0" lIns="0" bIns="0" rIns="0">
            <a:spAutoFit/>
          </a:bodyPr>
          <a:lstStyle/>
          <a:p>
            <a:pPr algn="l">
              <a:lnSpc>
                <a:spcPts val="7040"/>
              </a:lnSpc>
            </a:pPr>
            <a:r>
              <a:rPr lang="en-US" sz="5600" u="sng">
                <a:solidFill>
                  <a:srgbClr val="404155"/>
                </a:solidFill>
                <a:latin typeface="Corben"/>
                <a:ea typeface="Corben"/>
                <a:cs typeface="Corben"/>
                <a:sym typeface="Corben"/>
              </a:rPr>
              <a:t>Satellite &amp; Cellular Connectivity</a:t>
            </a:r>
          </a:p>
        </p:txBody>
      </p:sp>
      <p:sp>
        <p:nvSpPr>
          <p:cNvPr name="TextBox 10" id="10"/>
          <p:cNvSpPr txBox="true"/>
          <p:nvPr/>
        </p:nvSpPr>
        <p:spPr>
          <a:xfrm rot="0">
            <a:off x="488118" y="5159602"/>
            <a:ext cx="9565683" cy="3642904"/>
          </a:xfrm>
          <a:prstGeom prst="rect">
            <a:avLst/>
          </a:prstGeom>
        </p:spPr>
        <p:txBody>
          <a:bodyPr anchor="t" rtlCol="false" tIns="0" lIns="0" bIns="0" rIns="0">
            <a:spAutoFit/>
          </a:bodyPr>
          <a:lstStyle/>
          <a:p>
            <a:pPr algn="l">
              <a:lnSpc>
                <a:spcPts val="5785"/>
              </a:lnSpc>
            </a:pPr>
            <a:r>
              <a:rPr lang="en-US" sz="3600">
                <a:solidFill>
                  <a:srgbClr val="404155"/>
                </a:solidFill>
                <a:latin typeface="Arimo"/>
                <a:ea typeface="Arimo"/>
                <a:cs typeface="Arimo"/>
                <a:sym typeface="Arimo"/>
              </a:rPr>
              <a:t>Equipped with both satellite(Iridium satellite) internet and advanced cellular boosters, ensuring internet access even in areas with poor network coverage for telemedicine and data uploads.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a:grpSpLocks noChangeAspect="true"/>
          </p:cNvGrpSpPr>
          <p:nvPr/>
        </p:nvGrpSpPr>
        <p:grpSpPr>
          <a:xfrm rot="0">
            <a:off x="10527841" y="3474123"/>
            <a:ext cx="7468965" cy="4616067"/>
            <a:chOff x="0" y="0"/>
            <a:chExt cx="7077868" cy="4374357"/>
          </a:xfrm>
        </p:grpSpPr>
        <p:sp>
          <p:nvSpPr>
            <p:cNvPr name="Freeform 5" id="5" descr="preencoded.png"/>
            <p:cNvSpPr/>
            <p:nvPr/>
          </p:nvSpPr>
          <p:spPr>
            <a:xfrm flipH="false" flipV="false" rot="0">
              <a:off x="0" y="0"/>
              <a:ext cx="7077837" cy="4374388"/>
            </a:xfrm>
            <a:custGeom>
              <a:avLst/>
              <a:gdLst/>
              <a:ahLst/>
              <a:cxnLst/>
              <a:rect r="r" b="b" t="t" l="l"/>
              <a:pathLst>
                <a:path h="4374388" w="7077837">
                  <a:moveTo>
                    <a:pt x="0" y="0"/>
                  </a:moveTo>
                  <a:lnTo>
                    <a:pt x="7077837" y="0"/>
                  </a:lnTo>
                  <a:lnTo>
                    <a:pt x="7077837" y="4374388"/>
                  </a:lnTo>
                  <a:lnTo>
                    <a:pt x="0" y="4374388"/>
                  </a:lnTo>
                  <a:lnTo>
                    <a:pt x="0" y="0"/>
                  </a:lnTo>
                  <a:close/>
                </a:path>
              </a:pathLst>
            </a:custGeom>
            <a:blipFill>
              <a:blip r:embed="rId4"/>
              <a:stretch>
                <a:fillRect l="-35" t="0" r="-35" b="0"/>
              </a:stretch>
            </a:blipFill>
          </p:spPr>
        </p:sp>
      </p:grpSp>
      <p:sp>
        <p:nvSpPr>
          <p:cNvPr name="TextBox 6" id="6"/>
          <p:cNvSpPr txBox="true"/>
          <p:nvPr/>
        </p:nvSpPr>
        <p:spPr>
          <a:xfrm rot="0">
            <a:off x="305846" y="1131390"/>
            <a:ext cx="12142620" cy="873760"/>
          </a:xfrm>
          <a:prstGeom prst="rect">
            <a:avLst/>
          </a:prstGeom>
        </p:spPr>
        <p:txBody>
          <a:bodyPr anchor="t" rtlCol="false" tIns="0" lIns="0" bIns="0" rIns="0">
            <a:spAutoFit/>
          </a:bodyPr>
          <a:lstStyle/>
          <a:p>
            <a:pPr algn="l">
              <a:lnSpc>
                <a:spcPts val="7040"/>
              </a:lnSpc>
            </a:pPr>
            <a:r>
              <a:rPr lang="en-US" sz="5600" u="sng">
                <a:solidFill>
                  <a:srgbClr val="404155"/>
                </a:solidFill>
                <a:latin typeface="Corben"/>
                <a:ea typeface="Corben"/>
                <a:cs typeface="Corben"/>
                <a:sym typeface="Corben"/>
              </a:rPr>
              <a:t>Integrated Telemedicine Platform</a:t>
            </a:r>
          </a:p>
        </p:txBody>
      </p:sp>
      <p:sp>
        <p:nvSpPr>
          <p:cNvPr name="TextBox 7" id="7"/>
          <p:cNvSpPr txBox="true"/>
          <p:nvPr/>
        </p:nvSpPr>
        <p:spPr>
          <a:xfrm rot="0">
            <a:off x="362996" y="2854282"/>
            <a:ext cx="10291941" cy="5384280"/>
          </a:xfrm>
          <a:prstGeom prst="rect">
            <a:avLst/>
          </a:prstGeom>
        </p:spPr>
        <p:txBody>
          <a:bodyPr anchor="t" rtlCol="false" tIns="0" lIns="0" bIns="0" rIns="0">
            <a:spAutoFit/>
          </a:bodyPr>
          <a:lstStyle/>
          <a:p>
            <a:pPr algn="l">
              <a:lnSpc>
                <a:spcPts val="8579"/>
              </a:lnSpc>
            </a:pPr>
            <a:r>
              <a:rPr lang="en-US" sz="5338">
                <a:solidFill>
                  <a:srgbClr val="404155"/>
                </a:solidFill>
                <a:latin typeface="Arimo"/>
                <a:ea typeface="Arimo"/>
                <a:cs typeface="Arimo"/>
                <a:sym typeface="Arimo"/>
              </a:rPr>
              <a:t>A secure, encrypted platform for video consultations with urban specialists, allowing for expert opinions on complex cases without patient travel.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a:grpSpLocks noChangeAspect="true"/>
          </p:cNvGrpSpPr>
          <p:nvPr/>
        </p:nvGrpSpPr>
        <p:grpSpPr>
          <a:xfrm rot="0">
            <a:off x="10837734" y="3424814"/>
            <a:ext cx="7272877" cy="4494878"/>
            <a:chOff x="0" y="0"/>
            <a:chExt cx="7077868" cy="4374357"/>
          </a:xfrm>
        </p:grpSpPr>
        <p:sp>
          <p:nvSpPr>
            <p:cNvPr name="Freeform 5" id="5" descr="preencoded.png"/>
            <p:cNvSpPr/>
            <p:nvPr/>
          </p:nvSpPr>
          <p:spPr>
            <a:xfrm flipH="false" flipV="false" rot="0">
              <a:off x="0" y="0"/>
              <a:ext cx="7077837" cy="4374388"/>
            </a:xfrm>
            <a:custGeom>
              <a:avLst/>
              <a:gdLst/>
              <a:ahLst/>
              <a:cxnLst/>
              <a:rect r="r" b="b" t="t" l="l"/>
              <a:pathLst>
                <a:path h="4374388" w="7077837">
                  <a:moveTo>
                    <a:pt x="0" y="0"/>
                  </a:moveTo>
                  <a:lnTo>
                    <a:pt x="7077837" y="0"/>
                  </a:lnTo>
                  <a:lnTo>
                    <a:pt x="7077837" y="4374388"/>
                  </a:lnTo>
                  <a:lnTo>
                    <a:pt x="0" y="4374388"/>
                  </a:lnTo>
                  <a:lnTo>
                    <a:pt x="0" y="0"/>
                  </a:lnTo>
                  <a:close/>
                </a:path>
              </a:pathLst>
            </a:custGeom>
            <a:blipFill>
              <a:blip r:embed="rId4"/>
              <a:stretch>
                <a:fillRect l="-35" t="0" r="-35" b="0"/>
              </a:stretch>
            </a:blipFill>
          </p:spPr>
        </p:sp>
      </p:grpSp>
      <p:sp>
        <p:nvSpPr>
          <p:cNvPr name="TextBox 6" id="6"/>
          <p:cNvSpPr txBox="true"/>
          <p:nvPr/>
        </p:nvSpPr>
        <p:spPr>
          <a:xfrm rot="0">
            <a:off x="193329" y="1226904"/>
            <a:ext cx="12067218" cy="873760"/>
          </a:xfrm>
          <a:prstGeom prst="rect">
            <a:avLst/>
          </a:prstGeom>
        </p:spPr>
        <p:txBody>
          <a:bodyPr anchor="t" rtlCol="false" tIns="0" lIns="0" bIns="0" rIns="0">
            <a:spAutoFit/>
          </a:bodyPr>
          <a:lstStyle/>
          <a:p>
            <a:pPr algn="l">
              <a:lnSpc>
                <a:spcPts val="7040"/>
              </a:lnSpc>
            </a:pPr>
            <a:r>
              <a:rPr lang="en-US" sz="5600" u="sng">
                <a:solidFill>
                  <a:srgbClr val="404155"/>
                </a:solidFill>
                <a:latin typeface="Corben"/>
                <a:ea typeface="Corben"/>
                <a:cs typeface="Corben"/>
                <a:sym typeface="Corben"/>
              </a:rPr>
              <a:t>Electronic Health Records (EHR)</a:t>
            </a:r>
          </a:p>
        </p:txBody>
      </p:sp>
      <p:sp>
        <p:nvSpPr>
          <p:cNvPr name="TextBox 7" id="7"/>
          <p:cNvSpPr txBox="true"/>
          <p:nvPr/>
        </p:nvSpPr>
        <p:spPr>
          <a:xfrm rot="0">
            <a:off x="346199" y="2834637"/>
            <a:ext cx="10263044" cy="5950558"/>
          </a:xfrm>
          <a:prstGeom prst="rect">
            <a:avLst/>
          </a:prstGeom>
        </p:spPr>
        <p:txBody>
          <a:bodyPr anchor="t" rtlCol="false" tIns="0" lIns="0" bIns="0" rIns="0">
            <a:spAutoFit/>
          </a:bodyPr>
          <a:lstStyle/>
          <a:p>
            <a:pPr algn="l">
              <a:lnSpc>
                <a:spcPts val="7911"/>
              </a:lnSpc>
            </a:pPr>
            <a:r>
              <a:rPr lang="en-US" sz="4922">
                <a:solidFill>
                  <a:srgbClr val="404155"/>
                </a:solidFill>
                <a:latin typeface="Arimo"/>
                <a:ea typeface="Arimo"/>
                <a:cs typeface="Arimo"/>
                <a:sym typeface="Arimo"/>
              </a:rPr>
              <a:t>Patients' medical histories, diagnoses, and treatment plans are digitally recorded and securely transmitted, ensuring continuity of care and easy access for follow-up appointments.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340803" y="1619909"/>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0196"/>
              </a:srgbClr>
            </a:solidFill>
          </p:spPr>
        </p:sp>
      </p:grpSp>
      <p:grpSp>
        <p:nvGrpSpPr>
          <p:cNvPr name="Group 6" id="6"/>
          <p:cNvGrpSpPr/>
          <p:nvPr/>
        </p:nvGrpSpPr>
        <p:grpSpPr>
          <a:xfrm rot="0">
            <a:off x="977950" y="4657407"/>
            <a:ext cx="5297686" cy="4938572"/>
            <a:chOff x="0" y="0"/>
            <a:chExt cx="7063582" cy="6584762"/>
          </a:xfrm>
        </p:grpSpPr>
        <p:sp>
          <p:nvSpPr>
            <p:cNvPr name="Freeform 7" id="7"/>
            <p:cNvSpPr/>
            <p:nvPr/>
          </p:nvSpPr>
          <p:spPr>
            <a:xfrm flipH="false" flipV="false" rot="0">
              <a:off x="19050" y="49205"/>
              <a:ext cx="7025386" cy="6486536"/>
            </a:xfrm>
            <a:custGeom>
              <a:avLst/>
              <a:gdLst/>
              <a:ahLst/>
              <a:cxnLst/>
              <a:rect r="r" b="b" t="t" l="l"/>
              <a:pathLst>
                <a:path h="6486536" w="7025386">
                  <a:moveTo>
                    <a:pt x="0" y="358869"/>
                  </a:moveTo>
                  <a:cubicBezTo>
                    <a:pt x="0" y="160736"/>
                    <a:pt x="62738" y="0"/>
                    <a:pt x="140208" y="0"/>
                  </a:cubicBezTo>
                  <a:lnTo>
                    <a:pt x="6885177" y="0"/>
                  </a:lnTo>
                  <a:cubicBezTo>
                    <a:pt x="6962648" y="0"/>
                    <a:pt x="7025386" y="160736"/>
                    <a:pt x="7025386" y="358869"/>
                  </a:cubicBezTo>
                  <a:lnTo>
                    <a:pt x="7025386" y="6127668"/>
                  </a:lnTo>
                  <a:cubicBezTo>
                    <a:pt x="7025386" y="6325800"/>
                    <a:pt x="6962648" y="6486536"/>
                    <a:pt x="6885177" y="6486536"/>
                  </a:cubicBezTo>
                  <a:lnTo>
                    <a:pt x="140208" y="6486536"/>
                  </a:lnTo>
                  <a:cubicBezTo>
                    <a:pt x="62738" y="6486536"/>
                    <a:pt x="0" y="6325800"/>
                    <a:pt x="0" y="6127668"/>
                  </a:cubicBezTo>
                  <a:close/>
                </a:path>
              </a:pathLst>
            </a:custGeom>
            <a:solidFill>
              <a:srgbClr val="F9F9FF">
                <a:alpha val="90196"/>
              </a:srgbClr>
            </a:solidFill>
          </p:spPr>
        </p:sp>
        <p:sp>
          <p:nvSpPr>
            <p:cNvPr name="Freeform 8" id="8"/>
            <p:cNvSpPr/>
            <p:nvPr/>
          </p:nvSpPr>
          <p:spPr>
            <a:xfrm flipH="false" flipV="false" rot="0">
              <a:off x="0" y="0"/>
              <a:ext cx="7063486" cy="6584834"/>
            </a:xfrm>
            <a:custGeom>
              <a:avLst/>
              <a:gdLst/>
              <a:ahLst/>
              <a:cxnLst/>
              <a:rect r="r" b="b" t="t" l="l"/>
              <a:pathLst>
                <a:path h="6584834" w="7063486">
                  <a:moveTo>
                    <a:pt x="0" y="408074"/>
                  </a:moveTo>
                  <a:cubicBezTo>
                    <a:pt x="0" y="182387"/>
                    <a:pt x="71501" y="0"/>
                    <a:pt x="159258" y="0"/>
                  </a:cubicBezTo>
                  <a:lnTo>
                    <a:pt x="6904227" y="0"/>
                  </a:lnTo>
                  <a:lnTo>
                    <a:pt x="6904227" y="49205"/>
                  </a:lnTo>
                  <a:lnTo>
                    <a:pt x="6904227" y="0"/>
                  </a:lnTo>
                  <a:cubicBezTo>
                    <a:pt x="6991985" y="0"/>
                    <a:pt x="7063486" y="182387"/>
                    <a:pt x="7063486" y="408074"/>
                  </a:cubicBezTo>
                  <a:lnTo>
                    <a:pt x="7044436" y="408074"/>
                  </a:lnTo>
                  <a:lnTo>
                    <a:pt x="7063486" y="408074"/>
                  </a:lnTo>
                  <a:lnTo>
                    <a:pt x="7063486" y="6176873"/>
                  </a:lnTo>
                  <a:lnTo>
                    <a:pt x="7044436" y="6176873"/>
                  </a:lnTo>
                  <a:lnTo>
                    <a:pt x="7063486" y="6176873"/>
                  </a:lnTo>
                  <a:cubicBezTo>
                    <a:pt x="7063486" y="6402560"/>
                    <a:pt x="6991985" y="6584834"/>
                    <a:pt x="6904227" y="6584834"/>
                  </a:cubicBezTo>
                  <a:lnTo>
                    <a:pt x="6904227" y="6535741"/>
                  </a:lnTo>
                  <a:lnTo>
                    <a:pt x="6904227" y="6584834"/>
                  </a:lnTo>
                  <a:lnTo>
                    <a:pt x="159258" y="6584834"/>
                  </a:lnTo>
                  <a:lnTo>
                    <a:pt x="159258" y="6535741"/>
                  </a:lnTo>
                  <a:lnTo>
                    <a:pt x="159258" y="6584834"/>
                  </a:lnTo>
                  <a:cubicBezTo>
                    <a:pt x="71501" y="6584618"/>
                    <a:pt x="0" y="6402560"/>
                    <a:pt x="0" y="6176873"/>
                  </a:cubicBezTo>
                  <a:lnTo>
                    <a:pt x="0" y="408074"/>
                  </a:lnTo>
                  <a:lnTo>
                    <a:pt x="19050" y="408074"/>
                  </a:lnTo>
                  <a:lnTo>
                    <a:pt x="0" y="408074"/>
                  </a:lnTo>
                  <a:moveTo>
                    <a:pt x="38100" y="408074"/>
                  </a:moveTo>
                  <a:lnTo>
                    <a:pt x="38100" y="6176873"/>
                  </a:lnTo>
                  <a:lnTo>
                    <a:pt x="19050" y="6176873"/>
                  </a:lnTo>
                  <a:lnTo>
                    <a:pt x="38100" y="6176873"/>
                  </a:lnTo>
                  <a:cubicBezTo>
                    <a:pt x="38100" y="6347450"/>
                    <a:pt x="92202" y="6486537"/>
                    <a:pt x="159258" y="6486537"/>
                  </a:cubicBezTo>
                  <a:lnTo>
                    <a:pt x="6904227" y="6486537"/>
                  </a:lnTo>
                  <a:cubicBezTo>
                    <a:pt x="6971411" y="6486537"/>
                    <a:pt x="7025386" y="6347450"/>
                    <a:pt x="7025386" y="6176873"/>
                  </a:cubicBezTo>
                  <a:lnTo>
                    <a:pt x="7025386" y="408074"/>
                  </a:lnTo>
                  <a:cubicBezTo>
                    <a:pt x="7025386" y="237496"/>
                    <a:pt x="6971284" y="98410"/>
                    <a:pt x="6904227" y="98410"/>
                  </a:cubicBezTo>
                  <a:lnTo>
                    <a:pt x="159258" y="98410"/>
                  </a:lnTo>
                  <a:lnTo>
                    <a:pt x="159258" y="49205"/>
                  </a:lnTo>
                  <a:lnTo>
                    <a:pt x="159258" y="98410"/>
                  </a:lnTo>
                  <a:cubicBezTo>
                    <a:pt x="92202" y="98410"/>
                    <a:pt x="38100" y="237496"/>
                    <a:pt x="38100" y="408074"/>
                  </a:cubicBezTo>
                  <a:close/>
                </a:path>
              </a:pathLst>
            </a:custGeom>
            <a:solidFill>
              <a:srgbClr val="B8BFDF"/>
            </a:solidFill>
          </p:spPr>
        </p:sp>
      </p:grpSp>
      <p:grpSp>
        <p:nvGrpSpPr>
          <p:cNvPr name="Group 9" id="9"/>
          <p:cNvGrpSpPr/>
          <p:nvPr/>
        </p:nvGrpSpPr>
        <p:grpSpPr>
          <a:xfrm rot="0">
            <a:off x="997493" y="4705275"/>
            <a:ext cx="147442" cy="4859071"/>
            <a:chOff x="0" y="0"/>
            <a:chExt cx="76200" cy="2511227"/>
          </a:xfrm>
        </p:grpSpPr>
        <p:sp>
          <p:nvSpPr>
            <p:cNvPr name="Freeform 10" id="10"/>
            <p:cNvSpPr/>
            <p:nvPr/>
          </p:nvSpPr>
          <p:spPr>
            <a:xfrm flipH="false" flipV="false" rot="0">
              <a:off x="0" y="0"/>
              <a:ext cx="76200" cy="2511171"/>
            </a:xfrm>
            <a:custGeom>
              <a:avLst/>
              <a:gdLst/>
              <a:ahLst/>
              <a:cxnLst/>
              <a:rect r="r" b="b" t="t" l="l"/>
              <a:pathLst>
                <a:path h="2511171" w="76200">
                  <a:moveTo>
                    <a:pt x="0" y="38100"/>
                  </a:moveTo>
                  <a:cubicBezTo>
                    <a:pt x="0" y="17018"/>
                    <a:pt x="17018" y="0"/>
                    <a:pt x="38100" y="0"/>
                  </a:cubicBezTo>
                  <a:cubicBezTo>
                    <a:pt x="59182" y="0"/>
                    <a:pt x="76200" y="17018"/>
                    <a:pt x="76200" y="38100"/>
                  </a:cubicBezTo>
                  <a:lnTo>
                    <a:pt x="76200" y="2473071"/>
                  </a:lnTo>
                  <a:cubicBezTo>
                    <a:pt x="76200" y="2494153"/>
                    <a:pt x="59182" y="2511171"/>
                    <a:pt x="38100" y="2511171"/>
                  </a:cubicBezTo>
                  <a:cubicBezTo>
                    <a:pt x="17018" y="2511171"/>
                    <a:pt x="0" y="2494153"/>
                    <a:pt x="0" y="2473071"/>
                  </a:cubicBezTo>
                  <a:close/>
                </a:path>
              </a:pathLst>
            </a:custGeom>
            <a:solidFill>
              <a:srgbClr val="4967E9"/>
            </a:solidFill>
          </p:spPr>
        </p:sp>
      </p:grpSp>
      <p:grpSp>
        <p:nvGrpSpPr>
          <p:cNvPr name="Group 11" id="11"/>
          <p:cNvGrpSpPr/>
          <p:nvPr/>
        </p:nvGrpSpPr>
        <p:grpSpPr>
          <a:xfrm rot="0">
            <a:off x="6495009" y="4657407"/>
            <a:ext cx="5297835" cy="4967070"/>
            <a:chOff x="0" y="0"/>
            <a:chExt cx="7063780" cy="6622760"/>
          </a:xfrm>
        </p:grpSpPr>
        <p:sp>
          <p:nvSpPr>
            <p:cNvPr name="Freeform 12" id="12"/>
            <p:cNvSpPr/>
            <p:nvPr/>
          </p:nvSpPr>
          <p:spPr>
            <a:xfrm flipH="false" flipV="false" rot="0">
              <a:off x="19050" y="49489"/>
              <a:ext cx="7025639" cy="6523967"/>
            </a:xfrm>
            <a:custGeom>
              <a:avLst/>
              <a:gdLst/>
              <a:ahLst/>
              <a:cxnLst/>
              <a:rect r="r" b="b" t="t" l="l"/>
              <a:pathLst>
                <a:path h="6523967" w="7025639">
                  <a:moveTo>
                    <a:pt x="0" y="360940"/>
                  </a:moveTo>
                  <a:cubicBezTo>
                    <a:pt x="0" y="161664"/>
                    <a:pt x="62738" y="0"/>
                    <a:pt x="140208" y="0"/>
                  </a:cubicBezTo>
                  <a:lnTo>
                    <a:pt x="6885432" y="0"/>
                  </a:lnTo>
                  <a:cubicBezTo>
                    <a:pt x="6962901" y="0"/>
                    <a:pt x="7025639" y="161664"/>
                    <a:pt x="7025639" y="360940"/>
                  </a:cubicBezTo>
                  <a:lnTo>
                    <a:pt x="7025639" y="6163028"/>
                  </a:lnTo>
                  <a:cubicBezTo>
                    <a:pt x="7025639" y="6362303"/>
                    <a:pt x="6962901" y="6523967"/>
                    <a:pt x="6885432" y="6523967"/>
                  </a:cubicBezTo>
                  <a:lnTo>
                    <a:pt x="140208" y="6523967"/>
                  </a:lnTo>
                  <a:cubicBezTo>
                    <a:pt x="62738" y="6523967"/>
                    <a:pt x="0" y="6362303"/>
                    <a:pt x="0" y="6163028"/>
                  </a:cubicBezTo>
                  <a:close/>
                </a:path>
              </a:pathLst>
            </a:custGeom>
            <a:solidFill>
              <a:srgbClr val="F9F9FF">
                <a:alpha val="90196"/>
              </a:srgbClr>
            </a:solidFill>
          </p:spPr>
        </p:sp>
        <p:sp>
          <p:nvSpPr>
            <p:cNvPr name="Freeform 13" id="13"/>
            <p:cNvSpPr/>
            <p:nvPr/>
          </p:nvSpPr>
          <p:spPr>
            <a:xfrm flipH="false" flipV="false" rot="0">
              <a:off x="0" y="0"/>
              <a:ext cx="7063739" cy="6622831"/>
            </a:xfrm>
            <a:custGeom>
              <a:avLst/>
              <a:gdLst/>
              <a:ahLst/>
              <a:cxnLst/>
              <a:rect r="r" b="b" t="t" l="l"/>
              <a:pathLst>
                <a:path h="6622831" w="7063739">
                  <a:moveTo>
                    <a:pt x="0" y="410429"/>
                  </a:moveTo>
                  <a:cubicBezTo>
                    <a:pt x="0" y="183439"/>
                    <a:pt x="71501" y="0"/>
                    <a:pt x="159258" y="0"/>
                  </a:cubicBezTo>
                  <a:lnTo>
                    <a:pt x="6904482" y="0"/>
                  </a:lnTo>
                  <a:lnTo>
                    <a:pt x="6904482" y="49489"/>
                  </a:lnTo>
                  <a:lnTo>
                    <a:pt x="6904482" y="0"/>
                  </a:lnTo>
                  <a:cubicBezTo>
                    <a:pt x="6992238" y="0"/>
                    <a:pt x="7063739" y="183439"/>
                    <a:pt x="7063739" y="410429"/>
                  </a:cubicBezTo>
                  <a:lnTo>
                    <a:pt x="7044689" y="410429"/>
                  </a:lnTo>
                  <a:lnTo>
                    <a:pt x="7063739" y="410429"/>
                  </a:lnTo>
                  <a:lnTo>
                    <a:pt x="7063739" y="6212517"/>
                  </a:lnTo>
                  <a:lnTo>
                    <a:pt x="7044689" y="6212517"/>
                  </a:lnTo>
                  <a:lnTo>
                    <a:pt x="7063739" y="6212517"/>
                  </a:lnTo>
                  <a:cubicBezTo>
                    <a:pt x="7063739" y="6439506"/>
                    <a:pt x="6992238" y="6622831"/>
                    <a:pt x="6904482" y="6622831"/>
                  </a:cubicBezTo>
                  <a:lnTo>
                    <a:pt x="6904482" y="6573456"/>
                  </a:lnTo>
                  <a:lnTo>
                    <a:pt x="6904482" y="6622831"/>
                  </a:lnTo>
                  <a:lnTo>
                    <a:pt x="159258" y="6622831"/>
                  </a:lnTo>
                  <a:lnTo>
                    <a:pt x="159258" y="6573456"/>
                  </a:lnTo>
                  <a:lnTo>
                    <a:pt x="159258" y="6622831"/>
                  </a:lnTo>
                  <a:cubicBezTo>
                    <a:pt x="71501" y="6622615"/>
                    <a:pt x="0" y="6439505"/>
                    <a:pt x="0" y="6212517"/>
                  </a:cubicBezTo>
                  <a:lnTo>
                    <a:pt x="0" y="410429"/>
                  </a:lnTo>
                  <a:lnTo>
                    <a:pt x="19050" y="410429"/>
                  </a:lnTo>
                  <a:lnTo>
                    <a:pt x="0" y="410429"/>
                  </a:lnTo>
                  <a:moveTo>
                    <a:pt x="38100" y="410429"/>
                  </a:moveTo>
                  <a:lnTo>
                    <a:pt x="38100" y="6212517"/>
                  </a:lnTo>
                  <a:lnTo>
                    <a:pt x="19050" y="6212517"/>
                  </a:lnTo>
                  <a:lnTo>
                    <a:pt x="38100" y="6212517"/>
                  </a:lnTo>
                  <a:cubicBezTo>
                    <a:pt x="38100" y="6384078"/>
                    <a:pt x="92202" y="6523967"/>
                    <a:pt x="159258" y="6523967"/>
                  </a:cubicBezTo>
                  <a:lnTo>
                    <a:pt x="6904482" y="6523967"/>
                  </a:lnTo>
                  <a:cubicBezTo>
                    <a:pt x="6971664" y="6523967"/>
                    <a:pt x="7025639" y="6384078"/>
                    <a:pt x="7025639" y="6212517"/>
                  </a:cubicBezTo>
                  <a:lnTo>
                    <a:pt x="7025639" y="410429"/>
                  </a:lnTo>
                  <a:cubicBezTo>
                    <a:pt x="7025639" y="238867"/>
                    <a:pt x="6971538" y="98978"/>
                    <a:pt x="6904482" y="98978"/>
                  </a:cubicBezTo>
                  <a:lnTo>
                    <a:pt x="159258" y="98978"/>
                  </a:lnTo>
                  <a:lnTo>
                    <a:pt x="159258" y="49489"/>
                  </a:lnTo>
                  <a:lnTo>
                    <a:pt x="159258" y="98978"/>
                  </a:lnTo>
                  <a:cubicBezTo>
                    <a:pt x="92202" y="98978"/>
                    <a:pt x="38100" y="238867"/>
                    <a:pt x="38100" y="410429"/>
                  </a:cubicBezTo>
                  <a:close/>
                </a:path>
              </a:pathLst>
            </a:custGeom>
            <a:solidFill>
              <a:srgbClr val="B8BFDF"/>
            </a:solidFill>
          </p:spPr>
        </p:sp>
      </p:grpSp>
      <p:grpSp>
        <p:nvGrpSpPr>
          <p:cNvPr name="Group 14" id="14"/>
          <p:cNvGrpSpPr/>
          <p:nvPr/>
        </p:nvGrpSpPr>
        <p:grpSpPr>
          <a:xfrm rot="0">
            <a:off x="6504236" y="4705275"/>
            <a:ext cx="148402" cy="4890704"/>
            <a:chOff x="0" y="0"/>
            <a:chExt cx="76200" cy="2511227"/>
          </a:xfrm>
        </p:grpSpPr>
        <p:sp>
          <p:nvSpPr>
            <p:cNvPr name="Freeform 15" id="15"/>
            <p:cNvSpPr/>
            <p:nvPr/>
          </p:nvSpPr>
          <p:spPr>
            <a:xfrm flipH="false" flipV="false" rot="0">
              <a:off x="0" y="0"/>
              <a:ext cx="76200" cy="2511171"/>
            </a:xfrm>
            <a:custGeom>
              <a:avLst/>
              <a:gdLst/>
              <a:ahLst/>
              <a:cxnLst/>
              <a:rect r="r" b="b" t="t" l="l"/>
              <a:pathLst>
                <a:path h="2511171" w="76200">
                  <a:moveTo>
                    <a:pt x="0" y="38100"/>
                  </a:moveTo>
                  <a:cubicBezTo>
                    <a:pt x="0" y="17018"/>
                    <a:pt x="17018" y="0"/>
                    <a:pt x="38100" y="0"/>
                  </a:cubicBezTo>
                  <a:cubicBezTo>
                    <a:pt x="59182" y="0"/>
                    <a:pt x="76200" y="17018"/>
                    <a:pt x="76200" y="38100"/>
                  </a:cubicBezTo>
                  <a:lnTo>
                    <a:pt x="76200" y="2473071"/>
                  </a:lnTo>
                  <a:cubicBezTo>
                    <a:pt x="76200" y="2494153"/>
                    <a:pt x="59182" y="2511171"/>
                    <a:pt x="38100" y="2511171"/>
                  </a:cubicBezTo>
                  <a:cubicBezTo>
                    <a:pt x="17018" y="2511171"/>
                    <a:pt x="0" y="2494153"/>
                    <a:pt x="0" y="2473071"/>
                  </a:cubicBezTo>
                  <a:close/>
                </a:path>
              </a:pathLst>
            </a:custGeom>
            <a:solidFill>
              <a:srgbClr val="4967E9"/>
            </a:solidFill>
          </p:spPr>
        </p:sp>
      </p:grpSp>
      <p:grpSp>
        <p:nvGrpSpPr>
          <p:cNvPr name="Group 16" id="16"/>
          <p:cNvGrpSpPr/>
          <p:nvPr/>
        </p:nvGrpSpPr>
        <p:grpSpPr>
          <a:xfrm rot="0">
            <a:off x="12012216" y="4657407"/>
            <a:ext cx="5297686" cy="4938572"/>
            <a:chOff x="0" y="0"/>
            <a:chExt cx="7063582" cy="6584762"/>
          </a:xfrm>
        </p:grpSpPr>
        <p:sp>
          <p:nvSpPr>
            <p:cNvPr name="Freeform 17" id="17"/>
            <p:cNvSpPr/>
            <p:nvPr/>
          </p:nvSpPr>
          <p:spPr>
            <a:xfrm flipH="false" flipV="false" rot="0">
              <a:off x="19050" y="49205"/>
              <a:ext cx="7025386" cy="6486536"/>
            </a:xfrm>
            <a:custGeom>
              <a:avLst/>
              <a:gdLst/>
              <a:ahLst/>
              <a:cxnLst/>
              <a:rect r="r" b="b" t="t" l="l"/>
              <a:pathLst>
                <a:path h="6486536" w="7025386">
                  <a:moveTo>
                    <a:pt x="0" y="358869"/>
                  </a:moveTo>
                  <a:cubicBezTo>
                    <a:pt x="0" y="160736"/>
                    <a:pt x="62738" y="0"/>
                    <a:pt x="140208" y="0"/>
                  </a:cubicBezTo>
                  <a:lnTo>
                    <a:pt x="6885177" y="0"/>
                  </a:lnTo>
                  <a:cubicBezTo>
                    <a:pt x="6962648" y="0"/>
                    <a:pt x="7025386" y="160736"/>
                    <a:pt x="7025386" y="358869"/>
                  </a:cubicBezTo>
                  <a:lnTo>
                    <a:pt x="7025386" y="6127668"/>
                  </a:lnTo>
                  <a:cubicBezTo>
                    <a:pt x="7025386" y="6325800"/>
                    <a:pt x="6962648" y="6486536"/>
                    <a:pt x="6885177" y="6486536"/>
                  </a:cubicBezTo>
                  <a:lnTo>
                    <a:pt x="140208" y="6486536"/>
                  </a:lnTo>
                  <a:cubicBezTo>
                    <a:pt x="62738" y="6486536"/>
                    <a:pt x="0" y="6325800"/>
                    <a:pt x="0" y="6127668"/>
                  </a:cubicBezTo>
                  <a:close/>
                </a:path>
              </a:pathLst>
            </a:custGeom>
            <a:solidFill>
              <a:srgbClr val="F9F9FF">
                <a:alpha val="90196"/>
              </a:srgbClr>
            </a:solidFill>
          </p:spPr>
        </p:sp>
        <p:sp>
          <p:nvSpPr>
            <p:cNvPr name="Freeform 18" id="18"/>
            <p:cNvSpPr/>
            <p:nvPr/>
          </p:nvSpPr>
          <p:spPr>
            <a:xfrm flipH="false" flipV="false" rot="0">
              <a:off x="0" y="0"/>
              <a:ext cx="7063486" cy="6584834"/>
            </a:xfrm>
            <a:custGeom>
              <a:avLst/>
              <a:gdLst/>
              <a:ahLst/>
              <a:cxnLst/>
              <a:rect r="r" b="b" t="t" l="l"/>
              <a:pathLst>
                <a:path h="6584834" w="7063486">
                  <a:moveTo>
                    <a:pt x="0" y="408074"/>
                  </a:moveTo>
                  <a:cubicBezTo>
                    <a:pt x="0" y="182387"/>
                    <a:pt x="71501" y="0"/>
                    <a:pt x="159258" y="0"/>
                  </a:cubicBezTo>
                  <a:lnTo>
                    <a:pt x="6904227" y="0"/>
                  </a:lnTo>
                  <a:lnTo>
                    <a:pt x="6904227" y="49205"/>
                  </a:lnTo>
                  <a:lnTo>
                    <a:pt x="6904227" y="0"/>
                  </a:lnTo>
                  <a:cubicBezTo>
                    <a:pt x="6991985" y="0"/>
                    <a:pt x="7063486" y="182387"/>
                    <a:pt x="7063486" y="408074"/>
                  </a:cubicBezTo>
                  <a:lnTo>
                    <a:pt x="7044436" y="408074"/>
                  </a:lnTo>
                  <a:lnTo>
                    <a:pt x="7063486" y="408074"/>
                  </a:lnTo>
                  <a:lnTo>
                    <a:pt x="7063486" y="6176873"/>
                  </a:lnTo>
                  <a:lnTo>
                    <a:pt x="7044436" y="6176873"/>
                  </a:lnTo>
                  <a:lnTo>
                    <a:pt x="7063486" y="6176873"/>
                  </a:lnTo>
                  <a:cubicBezTo>
                    <a:pt x="7063486" y="6402560"/>
                    <a:pt x="6991985" y="6584834"/>
                    <a:pt x="6904227" y="6584834"/>
                  </a:cubicBezTo>
                  <a:lnTo>
                    <a:pt x="6904227" y="6535741"/>
                  </a:lnTo>
                  <a:lnTo>
                    <a:pt x="6904227" y="6584834"/>
                  </a:lnTo>
                  <a:lnTo>
                    <a:pt x="159258" y="6584834"/>
                  </a:lnTo>
                  <a:lnTo>
                    <a:pt x="159258" y="6535741"/>
                  </a:lnTo>
                  <a:lnTo>
                    <a:pt x="159258" y="6584834"/>
                  </a:lnTo>
                  <a:cubicBezTo>
                    <a:pt x="71501" y="6584618"/>
                    <a:pt x="0" y="6402560"/>
                    <a:pt x="0" y="6176873"/>
                  </a:cubicBezTo>
                  <a:lnTo>
                    <a:pt x="0" y="408074"/>
                  </a:lnTo>
                  <a:lnTo>
                    <a:pt x="19050" y="408074"/>
                  </a:lnTo>
                  <a:lnTo>
                    <a:pt x="0" y="408074"/>
                  </a:lnTo>
                  <a:moveTo>
                    <a:pt x="38100" y="408074"/>
                  </a:moveTo>
                  <a:lnTo>
                    <a:pt x="38100" y="6176873"/>
                  </a:lnTo>
                  <a:lnTo>
                    <a:pt x="19050" y="6176873"/>
                  </a:lnTo>
                  <a:lnTo>
                    <a:pt x="38100" y="6176873"/>
                  </a:lnTo>
                  <a:cubicBezTo>
                    <a:pt x="38100" y="6347450"/>
                    <a:pt x="92202" y="6486537"/>
                    <a:pt x="159258" y="6486537"/>
                  </a:cubicBezTo>
                  <a:lnTo>
                    <a:pt x="6904227" y="6486537"/>
                  </a:lnTo>
                  <a:cubicBezTo>
                    <a:pt x="6971411" y="6486537"/>
                    <a:pt x="7025386" y="6347450"/>
                    <a:pt x="7025386" y="6176873"/>
                  </a:cubicBezTo>
                  <a:lnTo>
                    <a:pt x="7025386" y="408074"/>
                  </a:lnTo>
                  <a:cubicBezTo>
                    <a:pt x="7025386" y="237496"/>
                    <a:pt x="6971284" y="98410"/>
                    <a:pt x="6904227" y="98410"/>
                  </a:cubicBezTo>
                  <a:lnTo>
                    <a:pt x="159258" y="98410"/>
                  </a:lnTo>
                  <a:lnTo>
                    <a:pt x="159258" y="49205"/>
                  </a:lnTo>
                  <a:lnTo>
                    <a:pt x="159258" y="98410"/>
                  </a:lnTo>
                  <a:cubicBezTo>
                    <a:pt x="92202" y="98410"/>
                    <a:pt x="38100" y="237496"/>
                    <a:pt x="38100" y="408074"/>
                  </a:cubicBezTo>
                  <a:close/>
                </a:path>
              </a:pathLst>
            </a:custGeom>
            <a:solidFill>
              <a:srgbClr val="B8BFDF"/>
            </a:solidFill>
          </p:spPr>
        </p:sp>
      </p:grpSp>
      <p:grpSp>
        <p:nvGrpSpPr>
          <p:cNvPr name="Group 19" id="19"/>
          <p:cNvGrpSpPr/>
          <p:nvPr/>
        </p:nvGrpSpPr>
        <p:grpSpPr>
          <a:xfrm rot="0">
            <a:off x="12030969" y="4689040"/>
            <a:ext cx="147935" cy="4875306"/>
            <a:chOff x="0" y="0"/>
            <a:chExt cx="76200" cy="2511227"/>
          </a:xfrm>
        </p:grpSpPr>
        <p:sp>
          <p:nvSpPr>
            <p:cNvPr name="Freeform 20" id="20"/>
            <p:cNvSpPr/>
            <p:nvPr/>
          </p:nvSpPr>
          <p:spPr>
            <a:xfrm flipH="false" flipV="false" rot="0">
              <a:off x="0" y="0"/>
              <a:ext cx="76200" cy="2511171"/>
            </a:xfrm>
            <a:custGeom>
              <a:avLst/>
              <a:gdLst/>
              <a:ahLst/>
              <a:cxnLst/>
              <a:rect r="r" b="b" t="t" l="l"/>
              <a:pathLst>
                <a:path h="2511171" w="76200">
                  <a:moveTo>
                    <a:pt x="0" y="38100"/>
                  </a:moveTo>
                  <a:cubicBezTo>
                    <a:pt x="0" y="17018"/>
                    <a:pt x="17018" y="0"/>
                    <a:pt x="38100" y="0"/>
                  </a:cubicBezTo>
                  <a:cubicBezTo>
                    <a:pt x="59182" y="0"/>
                    <a:pt x="76200" y="17018"/>
                    <a:pt x="76200" y="38100"/>
                  </a:cubicBezTo>
                  <a:lnTo>
                    <a:pt x="76200" y="2473071"/>
                  </a:lnTo>
                  <a:cubicBezTo>
                    <a:pt x="76200" y="2494153"/>
                    <a:pt x="59182" y="2511171"/>
                    <a:pt x="38100" y="2511171"/>
                  </a:cubicBezTo>
                  <a:cubicBezTo>
                    <a:pt x="17018" y="2511171"/>
                    <a:pt x="0" y="2494153"/>
                    <a:pt x="0" y="2473071"/>
                  </a:cubicBezTo>
                  <a:close/>
                </a:path>
              </a:pathLst>
            </a:custGeom>
            <a:solidFill>
              <a:srgbClr val="4967E9"/>
            </a:solidFill>
          </p:spPr>
        </p:sp>
      </p:grpSp>
      <p:sp>
        <p:nvSpPr>
          <p:cNvPr name="Freeform 21" id="21"/>
          <p:cNvSpPr/>
          <p:nvPr/>
        </p:nvSpPr>
        <p:spPr>
          <a:xfrm flipH="false" flipV="false" rot="0">
            <a:off x="7909005" y="6763409"/>
            <a:ext cx="2469989" cy="2653309"/>
          </a:xfrm>
          <a:custGeom>
            <a:avLst/>
            <a:gdLst/>
            <a:ahLst/>
            <a:cxnLst/>
            <a:rect r="r" b="b" t="t" l="l"/>
            <a:pathLst>
              <a:path h="2653309" w="2469989">
                <a:moveTo>
                  <a:pt x="0" y="0"/>
                </a:moveTo>
                <a:lnTo>
                  <a:pt x="2469990" y="0"/>
                </a:lnTo>
                <a:lnTo>
                  <a:pt x="2469990" y="2653309"/>
                </a:lnTo>
                <a:lnTo>
                  <a:pt x="0" y="2653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507891" y="6410892"/>
            <a:ext cx="3358343" cy="3358343"/>
          </a:xfrm>
          <a:custGeom>
            <a:avLst/>
            <a:gdLst/>
            <a:ahLst/>
            <a:cxnLst/>
            <a:rect r="r" b="b" t="t" l="l"/>
            <a:pathLst>
              <a:path h="3358343" w="3358343">
                <a:moveTo>
                  <a:pt x="0" y="0"/>
                </a:moveTo>
                <a:lnTo>
                  <a:pt x="3358343" y="0"/>
                </a:lnTo>
                <a:lnTo>
                  <a:pt x="3358343" y="3358343"/>
                </a:lnTo>
                <a:lnTo>
                  <a:pt x="0" y="3358343"/>
                </a:lnTo>
                <a:lnTo>
                  <a:pt x="0" y="0"/>
                </a:lnTo>
                <a:close/>
              </a:path>
            </a:pathLst>
          </a:custGeom>
          <a:blipFill>
            <a:blip r:embed="rId6"/>
            <a:stretch>
              <a:fillRect l="0" t="0" r="0" b="0"/>
            </a:stretch>
          </a:blipFill>
        </p:spPr>
      </p:sp>
      <p:sp>
        <p:nvSpPr>
          <p:cNvPr name="Freeform 23" id="23"/>
          <p:cNvSpPr/>
          <p:nvPr/>
        </p:nvSpPr>
        <p:spPr>
          <a:xfrm flipH="false" flipV="false" rot="0">
            <a:off x="13417470" y="6588695"/>
            <a:ext cx="3035782" cy="3035782"/>
          </a:xfrm>
          <a:custGeom>
            <a:avLst/>
            <a:gdLst/>
            <a:ahLst/>
            <a:cxnLst/>
            <a:rect r="r" b="b" t="t" l="l"/>
            <a:pathLst>
              <a:path h="3035782" w="3035782">
                <a:moveTo>
                  <a:pt x="0" y="0"/>
                </a:moveTo>
                <a:lnTo>
                  <a:pt x="3035782" y="0"/>
                </a:lnTo>
                <a:lnTo>
                  <a:pt x="3035782" y="3035782"/>
                </a:lnTo>
                <a:lnTo>
                  <a:pt x="0" y="3035782"/>
                </a:lnTo>
                <a:lnTo>
                  <a:pt x="0" y="0"/>
                </a:lnTo>
                <a:close/>
              </a:path>
            </a:pathLst>
          </a:custGeom>
          <a:blipFill>
            <a:blip r:embed="rId7"/>
            <a:stretch>
              <a:fillRect l="0" t="0" r="0" b="0"/>
            </a:stretch>
          </a:blipFill>
        </p:spPr>
      </p:sp>
      <p:sp>
        <p:nvSpPr>
          <p:cNvPr name="TextBox 24" id="24"/>
          <p:cNvSpPr txBox="true"/>
          <p:nvPr/>
        </p:nvSpPr>
        <p:spPr>
          <a:xfrm rot="0">
            <a:off x="992238" y="899075"/>
            <a:ext cx="11601004" cy="784623"/>
          </a:xfrm>
          <a:prstGeom prst="rect">
            <a:avLst/>
          </a:prstGeom>
        </p:spPr>
        <p:txBody>
          <a:bodyPr anchor="t" rtlCol="false" tIns="0" lIns="0" bIns="0" rIns="0">
            <a:spAutoFit/>
          </a:bodyPr>
          <a:lstStyle/>
          <a:p>
            <a:pPr algn="l">
              <a:lnSpc>
                <a:spcPts val="6062"/>
              </a:lnSpc>
            </a:pPr>
            <a:r>
              <a:rPr lang="en-US" sz="4875">
                <a:solidFill>
                  <a:srgbClr val="1B1B27"/>
                </a:solidFill>
                <a:latin typeface="Corben"/>
                <a:ea typeface="Corben"/>
                <a:cs typeface="Corben"/>
                <a:sym typeface="Corben"/>
              </a:rPr>
              <a:t>The Vision: Bridging the Healthcare Gap</a:t>
            </a:r>
          </a:p>
        </p:txBody>
      </p:sp>
      <p:sp>
        <p:nvSpPr>
          <p:cNvPr name="TextBox 25" id="25"/>
          <p:cNvSpPr txBox="true"/>
          <p:nvPr/>
        </p:nvSpPr>
        <p:spPr>
          <a:xfrm rot="0">
            <a:off x="582582" y="2214253"/>
            <a:ext cx="16676718" cy="1585719"/>
          </a:xfrm>
          <a:prstGeom prst="rect">
            <a:avLst/>
          </a:prstGeom>
        </p:spPr>
        <p:txBody>
          <a:bodyPr anchor="t" rtlCol="false" tIns="0" lIns="0" bIns="0" rIns="0">
            <a:spAutoFit/>
          </a:bodyPr>
          <a:lstStyle/>
          <a:p>
            <a:pPr algn="l">
              <a:lnSpc>
                <a:spcPts val="4254"/>
              </a:lnSpc>
            </a:pPr>
            <a:r>
              <a:rPr lang="en-US" sz="2637">
                <a:solidFill>
                  <a:srgbClr val="404155"/>
                </a:solidFill>
                <a:latin typeface="Arimo"/>
                <a:ea typeface="Arimo"/>
                <a:cs typeface="Arimo"/>
                <a:sym typeface="Arimo"/>
              </a:rPr>
              <a:t>'HOW: Hospital On Wheels,' is designed to address this critical disparity by bringing essential medical services directly to the communities that need them most. A fully equipped, modern medical facility capable of navigating varied terrains, providing immediate care, and connecting patients to advanced medical resources.</a:t>
            </a:r>
          </a:p>
        </p:txBody>
      </p:sp>
      <p:sp>
        <p:nvSpPr>
          <p:cNvPr name="TextBox 26" id="26"/>
          <p:cNvSpPr txBox="true"/>
          <p:nvPr/>
        </p:nvSpPr>
        <p:spPr>
          <a:xfrm rot="0">
            <a:off x="1325910" y="4806776"/>
            <a:ext cx="3101131" cy="464380"/>
          </a:xfrm>
          <a:prstGeom prst="rect">
            <a:avLst/>
          </a:prstGeom>
        </p:spPr>
        <p:txBody>
          <a:bodyPr anchor="t" rtlCol="false" tIns="0" lIns="0" bIns="0" rIns="0">
            <a:spAutoFit/>
          </a:bodyPr>
          <a:lstStyle/>
          <a:p>
            <a:pPr algn="l">
              <a:lnSpc>
                <a:spcPts val="3738"/>
              </a:lnSpc>
            </a:pPr>
            <a:r>
              <a:rPr lang="en-US" sz="3037">
                <a:solidFill>
                  <a:srgbClr val="404155"/>
                </a:solidFill>
                <a:latin typeface="Corben"/>
                <a:ea typeface="Corben"/>
                <a:cs typeface="Corben"/>
                <a:sym typeface="Corben"/>
              </a:rPr>
              <a:t>Accessibility</a:t>
            </a:r>
          </a:p>
        </p:txBody>
      </p:sp>
      <p:sp>
        <p:nvSpPr>
          <p:cNvPr name="TextBox 27" id="27"/>
          <p:cNvSpPr txBox="true"/>
          <p:nvPr/>
        </p:nvSpPr>
        <p:spPr>
          <a:xfrm rot="0">
            <a:off x="1325910" y="5413380"/>
            <a:ext cx="4658916" cy="967556"/>
          </a:xfrm>
          <a:prstGeom prst="rect">
            <a:avLst/>
          </a:prstGeom>
        </p:spPr>
        <p:txBody>
          <a:bodyPr anchor="t" rtlCol="false" tIns="0" lIns="0" bIns="0" rIns="0">
            <a:spAutoFit/>
          </a:bodyPr>
          <a:lstStyle/>
          <a:p>
            <a:pPr algn="l">
              <a:lnSpc>
                <a:spcPts val="3931"/>
              </a:lnSpc>
            </a:pPr>
            <a:r>
              <a:rPr lang="en-US" sz="2437">
                <a:solidFill>
                  <a:srgbClr val="404155"/>
                </a:solidFill>
                <a:latin typeface="Arimo"/>
                <a:ea typeface="Arimo"/>
                <a:cs typeface="Arimo"/>
                <a:sym typeface="Arimo"/>
              </a:rPr>
              <a:t>Breaking down geographical barriers to healthcare.</a:t>
            </a:r>
          </a:p>
        </p:txBody>
      </p:sp>
      <p:sp>
        <p:nvSpPr>
          <p:cNvPr name="TextBox 28" id="28"/>
          <p:cNvSpPr txBox="true"/>
          <p:nvPr/>
        </p:nvSpPr>
        <p:spPr>
          <a:xfrm rot="0">
            <a:off x="6842969" y="4806776"/>
            <a:ext cx="3101131" cy="464380"/>
          </a:xfrm>
          <a:prstGeom prst="rect">
            <a:avLst/>
          </a:prstGeom>
        </p:spPr>
        <p:txBody>
          <a:bodyPr anchor="t" rtlCol="false" tIns="0" lIns="0" bIns="0" rIns="0">
            <a:spAutoFit/>
          </a:bodyPr>
          <a:lstStyle/>
          <a:p>
            <a:pPr algn="l">
              <a:lnSpc>
                <a:spcPts val="3738"/>
              </a:lnSpc>
            </a:pPr>
            <a:r>
              <a:rPr lang="en-US" sz="3037">
                <a:solidFill>
                  <a:srgbClr val="404155"/>
                </a:solidFill>
                <a:latin typeface="Corben"/>
                <a:ea typeface="Corben"/>
                <a:cs typeface="Corben"/>
                <a:sym typeface="Corben"/>
              </a:rPr>
              <a:t>Equity</a:t>
            </a:r>
          </a:p>
        </p:txBody>
      </p:sp>
      <p:sp>
        <p:nvSpPr>
          <p:cNvPr name="TextBox 29" id="29"/>
          <p:cNvSpPr txBox="true"/>
          <p:nvPr/>
        </p:nvSpPr>
        <p:spPr>
          <a:xfrm rot="0">
            <a:off x="6792739" y="5518155"/>
            <a:ext cx="4580589" cy="854488"/>
          </a:xfrm>
          <a:prstGeom prst="rect">
            <a:avLst/>
          </a:prstGeom>
        </p:spPr>
        <p:txBody>
          <a:bodyPr anchor="t" rtlCol="false" tIns="0" lIns="0" bIns="0" rIns="0">
            <a:spAutoFit/>
          </a:bodyPr>
          <a:lstStyle/>
          <a:p>
            <a:pPr algn="l">
              <a:lnSpc>
                <a:spcPts val="3459"/>
              </a:lnSpc>
            </a:pPr>
            <a:r>
              <a:rPr lang="en-US" sz="2144">
                <a:solidFill>
                  <a:srgbClr val="404155"/>
                </a:solidFill>
                <a:latin typeface="Arimo"/>
                <a:ea typeface="Arimo"/>
                <a:cs typeface="Arimo"/>
                <a:sym typeface="Arimo"/>
              </a:rPr>
              <a:t>Ensuring everyone has a fair chance at good health, regardless of location.</a:t>
            </a:r>
          </a:p>
        </p:txBody>
      </p:sp>
      <p:sp>
        <p:nvSpPr>
          <p:cNvPr name="TextBox 30" id="30"/>
          <p:cNvSpPr txBox="true"/>
          <p:nvPr/>
        </p:nvSpPr>
        <p:spPr>
          <a:xfrm rot="0">
            <a:off x="12360176" y="4806776"/>
            <a:ext cx="3101131" cy="464380"/>
          </a:xfrm>
          <a:prstGeom prst="rect">
            <a:avLst/>
          </a:prstGeom>
        </p:spPr>
        <p:txBody>
          <a:bodyPr anchor="t" rtlCol="false" tIns="0" lIns="0" bIns="0" rIns="0">
            <a:spAutoFit/>
          </a:bodyPr>
          <a:lstStyle/>
          <a:p>
            <a:pPr algn="l">
              <a:lnSpc>
                <a:spcPts val="3738"/>
              </a:lnSpc>
            </a:pPr>
            <a:r>
              <a:rPr lang="en-US" sz="3037">
                <a:solidFill>
                  <a:srgbClr val="404155"/>
                </a:solidFill>
                <a:latin typeface="Corben"/>
                <a:ea typeface="Corben"/>
                <a:cs typeface="Corben"/>
                <a:sym typeface="Corben"/>
              </a:rPr>
              <a:t>Sustainability</a:t>
            </a:r>
          </a:p>
        </p:txBody>
      </p:sp>
      <p:sp>
        <p:nvSpPr>
          <p:cNvPr name="TextBox 31" id="31"/>
          <p:cNvSpPr txBox="true"/>
          <p:nvPr/>
        </p:nvSpPr>
        <p:spPr>
          <a:xfrm rot="0">
            <a:off x="12360176" y="5525193"/>
            <a:ext cx="4658916" cy="840412"/>
          </a:xfrm>
          <a:prstGeom prst="rect">
            <a:avLst/>
          </a:prstGeom>
        </p:spPr>
        <p:txBody>
          <a:bodyPr anchor="t" rtlCol="false" tIns="0" lIns="0" bIns="0" rIns="0">
            <a:spAutoFit/>
          </a:bodyPr>
          <a:lstStyle/>
          <a:p>
            <a:pPr algn="l">
              <a:lnSpc>
                <a:spcPts val="3447"/>
              </a:lnSpc>
            </a:pPr>
            <a:r>
              <a:rPr lang="en-US" sz="2137">
                <a:solidFill>
                  <a:srgbClr val="404155"/>
                </a:solidFill>
                <a:latin typeface="Arimo"/>
                <a:ea typeface="Arimo"/>
                <a:cs typeface="Arimo"/>
                <a:sym typeface="Arimo"/>
              </a:rPr>
              <a:t>A long-term solution for continuous, adaptable medical support.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sp>
        <p:nvSpPr>
          <p:cNvPr name="TextBox 4" id="4"/>
          <p:cNvSpPr txBox="true"/>
          <p:nvPr/>
        </p:nvSpPr>
        <p:spPr>
          <a:xfrm rot="0">
            <a:off x="896094" y="578049"/>
            <a:ext cx="15686625" cy="947057"/>
          </a:xfrm>
          <a:prstGeom prst="rect">
            <a:avLst/>
          </a:prstGeom>
        </p:spPr>
        <p:txBody>
          <a:bodyPr anchor="t" rtlCol="false" tIns="0" lIns="0" bIns="0" rIns="0">
            <a:spAutoFit/>
          </a:bodyPr>
          <a:lstStyle/>
          <a:p>
            <a:pPr algn="l">
              <a:lnSpc>
                <a:spcPts val="7542"/>
              </a:lnSpc>
            </a:pPr>
            <a:r>
              <a:rPr lang="en-US" sz="6000">
                <a:solidFill>
                  <a:srgbClr val="1B1B27"/>
                </a:solidFill>
                <a:latin typeface="Corben"/>
                <a:ea typeface="Corben"/>
                <a:cs typeface="Corben"/>
                <a:sym typeface="Corben"/>
              </a:rPr>
              <a:t>'HOW' and Sustainable Development Goals</a:t>
            </a:r>
          </a:p>
        </p:txBody>
      </p:sp>
      <p:sp>
        <p:nvSpPr>
          <p:cNvPr name="TextBox 5" id="5"/>
          <p:cNvSpPr txBox="true"/>
          <p:nvPr/>
        </p:nvSpPr>
        <p:spPr>
          <a:xfrm rot="0">
            <a:off x="763489" y="1863091"/>
            <a:ext cx="16495811" cy="1930037"/>
          </a:xfrm>
          <a:prstGeom prst="rect">
            <a:avLst/>
          </a:prstGeom>
        </p:spPr>
        <p:txBody>
          <a:bodyPr anchor="t" rtlCol="false" tIns="0" lIns="0" bIns="0" rIns="0">
            <a:spAutoFit/>
          </a:bodyPr>
          <a:lstStyle/>
          <a:p>
            <a:pPr algn="l">
              <a:lnSpc>
                <a:spcPts val="5142"/>
              </a:lnSpc>
            </a:pPr>
            <a:r>
              <a:rPr lang="en-US" sz="3200">
                <a:solidFill>
                  <a:srgbClr val="404155"/>
                </a:solidFill>
                <a:latin typeface="Arimo"/>
                <a:ea typeface="Arimo"/>
                <a:cs typeface="Arimo"/>
                <a:sym typeface="Arimo"/>
              </a:rPr>
              <a:t>The 'Hospital On Wheels' (HOW) initiative significantly contributes to sustainable development by addressing critical healthcare challenges through innovative and responsible practices.</a:t>
            </a:r>
          </a:p>
        </p:txBody>
      </p:sp>
      <p:grpSp>
        <p:nvGrpSpPr>
          <p:cNvPr name="Group 6" id="6"/>
          <p:cNvGrpSpPr>
            <a:grpSpLocks noChangeAspect="true"/>
          </p:cNvGrpSpPr>
          <p:nvPr/>
        </p:nvGrpSpPr>
        <p:grpSpPr>
          <a:xfrm rot="0">
            <a:off x="11878807" y="5609863"/>
            <a:ext cx="6023455" cy="3722687"/>
            <a:chOff x="0" y="0"/>
            <a:chExt cx="5218510" cy="3225205"/>
          </a:xfrm>
        </p:grpSpPr>
        <p:sp>
          <p:nvSpPr>
            <p:cNvPr name="Freeform 7" id="7" descr="preencoded.png"/>
            <p:cNvSpPr/>
            <p:nvPr/>
          </p:nvSpPr>
          <p:spPr>
            <a:xfrm flipH="false" flipV="false" rot="0">
              <a:off x="0" y="0"/>
              <a:ext cx="5218557" cy="3225165"/>
            </a:xfrm>
            <a:custGeom>
              <a:avLst/>
              <a:gdLst/>
              <a:ahLst/>
              <a:cxnLst/>
              <a:rect r="r" b="b" t="t" l="l"/>
              <a:pathLst>
                <a:path h="3225165" w="5218557">
                  <a:moveTo>
                    <a:pt x="0" y="0"/>
                  </a:moveTo>
                  <a:lnTo>
                    <a:pt x="5218557" y="0"/>
                  </a:lnTo>
                  <a:lnTo>
                    <a:pt x="5218557" y="3225165"/>
                  </a:lnTo>
                  <a:lnTo>
                    <a:pt x="0" y="3225165"/>
                  </a:lnTo>
                  <a:lnTo>
                    <a:pt x="0" y="0"/>
                  </a:lnTo>
                  <a:close/>
                </a:path>
              </a:pathLst>
            </a:custGeom>
            <a:blipFill>
              <a:blip r:embed="rId4"/>
              <a:stretch>
                <a:fillRect l="-2" t="0" r="-1" b="-1"/>
              </a:stretch>
            </a:blipFill>
          </p:spPr>
        </p:sp>
      </p:grpSp>
      <p:sp>
        <p:nvSpPr>
          <p:cNvPr name="TextBox 8" id="8"/>
          <p:cNvSpPr txBox="true"/>
          <p:nvPr/>
        </p:nvSpPr>
        <p:spPr>
          <a:xfrm rot="0">
            <a:off x="205685" y="4250328"/>
            <a:ext cx="12954884" cy="873760"/>
          </a:xfrm>
          <a:prstGeom prst="rect">
            <a:avLst/>
          </a:prstGeom>
        </p:spPr>
        <p:txBody>
          <a:bodyPr anchor="t" rtlCol="false" tIns="0" lIns="0" bIns="0" rIns="0">
            <a:spAutoFit/>
          </a:bodyPr>
          <a:lstStyle/>
          <a:p>
            <a:pPr algn="l">
              <a:lnSpc>
                <a:spcPts val="7040"/>
              </a:lnSpc>
            </a:pPr>
            <a:r>
              <a:rPr lang="en-US" sz="5600" u="sng">
                <a:solidFill>
                  <a:srgbClr val="404155"/>
                </a:solidFill>
                <a:latin typeface="Corben"/>
                <a:ea typeface="Corben"/>
                <a:cs typeface="Corben"/>
                <a:sym typeface="Corben"/>
              </a:rPr>
              <a:t>Affordable &amp; Accessible Healthcare</a:t>
            </a:r>
          </a:p>
        </p:txBody>
      </p:sp>
      <p:sp>
        <p:nvSpPr>
          <p:cNvPr name="TextBox 9" id="9"/>
          <p:cNvSpPr txBox="true"/>
          <p:nvPr/>
        </p:nvSpPr>
        <p:spPr>
          <a:xfrm rot="0">
            <a:off x="205685" y="5861255"/>
            <a:ext cx="11673122" cy="2909479"/>
          </a:xfrm>
          <a:prstGeom prst="rect">
            <a:avLst/>
          </a:prstGeom>
        </p:spPr>
        <p:txBody>
          <a:bodyPr anchor="t" rtlCol="false" tIns="0" lIns="0" bIns="0" rIns="0">
            <a:spAutoFit/>
          </a:bodyPr>
          <a:lstStyle/>
          <a:p>
            <a:pPr algn="l">
              <a:lnSpc>
                <a:spcPts val="5785"/>
              </a:lnSpc>
            </a:pPr>
            <a:r>
              <a:rPr lang="en-US" sz="3600">
                <a:solidFill>
                  <a:srgbClr val="404155"/>
                </a:solidFill>
                <a:latin typeface="Arimo"/>
                <a:ea typeface="Arimo"/>
                <a:cs typeface="Arimo"/>
                <a:sym typeface="Arimo"/>
              </a:rPr>
              <a:t>'HOW' reduces barriers to access by bringing services directly to underserved areas, lowering patient travel costs and offering economical medical solutions, fostering health equity.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a:grpSpLocks noChangeAspect="true"/>
          </p:cNvGrpSpPr>
          <p:nvPr/>
        </p:nvGrpSpPr>
        <p:grpSpPr>
          <a:xfrm rot="0">
            <a:off x="10277334" y="3309742"/>
            <a:ext cx="7617958" cy="4708251"/>
            <a:chOff x="0" y="0"/>
            <a:chExt cx="5218708" cy="3225403"/>
          </a:xfrm>
        </p:grpSpPr>
        <p:sp>
          <p:nvSpPr>
            <p:cNvPr name="Freeform 5" id="5" descr="preencoded.png"/>
            <p:cNvSpPr/>
            <p:nvPr/>
          </p:nvSpPr>
          <p:spPr>
            <a:xfrm flipH="false" flipV="false" rot="0">
              <a:off x="0" y="0"/>
              <a:ext cx="5218684" cy="3225419"/>
            </a:xfrm>
            <a:custGeom>
              <a:avLst/>
              <a:gdLst/>
              <a:ahLst/>
              <a:cxnLst/>
              <a:rect r="r" b="b" t="t" l="l"/>
              <a:pathLst>
                <a:path h="3225419" w="5218684">
                  <a:moveTo>
                    <a:pt x="0" y="0"/>
                  </a:moveTo>
                  <a:lnTo>
                    <a:pt x="5218684" y="0"/>
                  </a:lnTo>
                  <a:lnTo>
                    <a:pt x="5218684" y="3225419"/>
                  </a:lnTo>
                  <a:lnTo>
                    <a:pt x="0" y="3225419"/>
                  </a:lnTo>
                  <a:lnTo>
                    <a:pt x="0" y="0"/>
                  </a:lnTo>
                  <a:close/>
                </a:path>
              </a:pathLst>
            </a:custGeom>
            <a:blipFill>
              <a:blip r:embed="rId4"/>
              <a:stretch>
                <a:fillRect l="-3" t="0" r="-3" b="0"/>
              </a:stretch>
            </a:blipFill>
          </p:spPr>
        </p:sp>
      </p:grpSp>
      <p:sp>
        <p:nvSpPr>
          <p:cNvPr name="TextBox 6" id="6"/>
          <p:cNvSpPr txBox="true"/>
          <p:nvPr/>
        </p:nvSpPr>
        <p:spPr>
          <a:xfrm rot="0">
            <a:off x="214648" y="1556204"/>
            <a:ext cx="12543038" cy="873760"/>
          </a:xfrm>
          <a:prstGeom prst="rect">
            <a:avLst/>
          </a:prstGeom>
        </p:spPr>
        <p:txBody>
          <a:bodyPr anchor="t" rtlCol="false" tIns="0" lIns="0" bIns="0" rIns="0">
            <a:spAutoFit/>
          </a:bodyPr>
          <a:lstStyle/>
          <a:p>
            <a:pPr algn="l">
              <a:lnSpc>
                <a:spcPts val="7040"/>
              </a:lnSpc>
            </a:pPr>
            <a:r>
              <a:rPr lang="en-US" sz="5600" u="sng">
                <a:solidFill>
                  <a:srgbClr val="404155"/>
                </a:solidFill>
                <a:latin typeface="Corben"/>
                <a:ea typeface="Corben"/>
                <a:cs typeface="Corben"/>
                <a:sym typeface="Corben"/>
              </a:rPr>
              <a:t>Green Technology &amp; Sustainability</a:t>
            </a:r>
          </a:p>
        </p:txBody>
      </p:sp>
      <p:sp>
        <p:nvSpPr>
          <p:cNvPr name="TextBox 7" id="7"/>
          <p:cNvSpPr txBox="true"/>
          <p:nvPr/>
        </p:nvSpPr>
        <p:spPr>
          <a:xfrm rot="0">
            <a:off x="214648" y="3761453"/>
            <a:ext cx="9701357" cy="3642904"/>
          </a:xfrm>
          <a:prstGeom prst="rect">
            <a:avLst/>
          </a:prstGeom>
        </p:spPr>
        <p:txBody>
          <a:bodyPr anchor="t" rtlCol="false" tIns="0" lIns="0" bIns="0" rIns="0">
            <a:spAutoFit/>
          </a:bodyPr>
          <a:lstStyle/>
          <a:p>
            <a:pPr algn="l">
              <a:lnSpc>
                <a:spcPts val="5785"/>
              </a:lnSpc>
            </a:pPr>
            <a:r>
              <a:rPr lang="en-US" sz="3600">
                <a:solidFill>
                  <a:srgbClr val="404155"/>
                </a:solidFill>
                <a:latin typeface="Arimo"/>
                <a:ea typeface="Arimo"/>
                <a:cs typeface="Arimo"/>
                <a:sym typeface="Arimo"/>
              </a:rPr>
              <a:t>Designed with energy efficiency in mind, 'HOW' can integrate solar power for equipment and lighting, minimising its environmental footprint and promoting sustainable energy use in healthcare delivery.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a:grpSpLocks noChangeAspect="true"/>
          </p:cNvGrpSpPr>
          <p:nvPr/>
        </p:nvGrpSpPr>
        <p:grpSpPr>
          <a:xfrm rot="0">
            <a:off x="10056729" y="3427269"/>
            <a:ext cx="7902032" cy="4883822"/>
            <a:chOff x="0" y="0"/>
            <a:chExt cx="5218708" cy="3225403"/>
          </a:xfrm>
        </p:grpSpPr>
        <p:sp>
          <p:nvSpPr>
            <p:cNvPr name="Freeform 5" id="5" descr="preencoded.png"/>
            <p:cNvSpPr/>
            <p:nvPr/>
          </p:nvSpPr>
          <p:spPr>
            <a:xfrm flipH="false" flipV="false" rot="0">
              <a:off x="0" y="0"/>
              <a:ext cx="5218684" cy="3225419"/>
            </a:xfrm>
            <a:custGeom>
              <a:avLst/>
              <a:gdLst/>
              <a:ahLst/>
              <a:cxnLst/>
              <a:rect r="r" b="b" t="t" l="l"/>
              <a:pathLst>
                <a:path h="3225419" w="5218684">
                  <a:moveTo>
                    <a:pt x="0" y="0"/>
                  </a:moveTo>
                  <a:lnTo>
                    <a:pt x="5218684" y="0"/>
                  </a:lnTo>
                  <a:lnTo>
                    <a:pt x="5218684" y="3225419"/>
                  </a:lnTo>
                  <a:lnTo>
                    <a:pt x="0" y="3225419"/>
                  </a:lnTo>
                  <a:lnTo>
                    <a:pt x="0" y="0"/>
                  </a:lnTo>
                  <a:close/>
                </a:path>
              </a:pathLst>
            </a:custGeom>
            <a:blipFill>
              <a:blip r:embed="rId4"/>
              <a:stretch>
                <a:fillRect l="-3" t="0" r="-3" b="0"/>
              </a:stretch>
            </a:blipFill>
          </p:spPr>
        </p:sp>
      </p:grpSp>
      <p:sp>
        <p:nvSpPr>
          <p:cNvPr name="TextBox 6" id="6"/>
          <p:cNvSpPr txBox="true"/>
          <p:nvPr/>
        </p:nvSpPr>
        <p:spPr>
          <a:xfrm rot="0">
            <a:off x="228886" y="2072148"/>
            <a:ext cx="11089571" cy="873760"/>
          </a:xfrm>
          <a:prstGeom prst="rect">
            <a:avLst/>
          </a:prstGeom>
        </p:spPr>
        <p:txBody>
          <a:bodyPr anchor="t" rtlCol="false" tIns="0" lIns="0" bIns="0" rIns="0">
            <a:spAutoFit/>
          </a:bodyPr>
          <a:lstStyle/>
          <a:p>
            <a:pPr algn="l">
              <a:lnSpc>
                <a:spcPts val="7040"/>
              </a:lnSpc>
            </a:pPr>
            <a:r>
              <a:rPr lang="en-US" sz="5600" u="sng">
                <a:solidFill>
                  <a:srgbClr val="404155"/>
                </a:solidFill>
                <a:latin typeface="Corben"/>
                <a:ea typeface="Corben"/>
                <a:cs typeface="Corben"/>
                <a:sym typeface="Corben"/>
              </a:rPr>
              <a:t>Time-Saving &amp; Rapid Response</a:t>
            </a:r>
          </a:p>
        </p:txBody>
      </p:sp>
      <p:sp>
        <p:nvSpPr>
          <p:cNvPr name="TextBox 7" id="7"/>
          <p:cNvSpPr txBox="true"/>
          <p:nvPr/>
        </p:nvSpPr>
        <p:spPr>
          <a:xfrm rot="0">
            <a:off x="228886" y="3677582"/>
            <a:ext cx="8915114" cy="4778999"/>
          </a:xfrm>
          <a:prstGeom prst="rect">
            <a:avLst/>
          </a:prstGeom>
        </p:spPr>
        <p:txBody>
          <a:bodyPr anchor="t" rtlCol="false" tIns="0" lIns="0" bIns="0" rIns="0">
            <a:spAutoFit/>
          </a:bodyPr>
          <a:lstStyle/>
          <a:p>
            <a:pPr algn="l">
              <a:lnSpc>
                <a:spcPts val="6312"/>
              </a:lnSpc>
            </a:pPr>
            <a:r>
              <a:rPr lang="en-US" sz="3927">
                <a:solidFill>
                  <a:srgbClr val="404155"/>
                </a:solidFill>
                <a:latin typeface="Arimo"/>
                <a:ea typeface="Arimo"/>
                <a:cs typeface="Arimo"/>
                <a:sym typeface="Arimo"/>
              </a:rPr>
              <a:t>By providing immediate on-site diagnosis and treatment, 'HOW' drastically cuts down patient waiting and travel times, ensuring swift intervention, especially in emergencies, and improving health outcomes.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a:grpSpLocks noChangeAspect="true"/>
          </p:cNvGrpSpPr>
          <p:nvPr/>
        </p:nvGrpSpPr>
        <p:grpSpPr>
          <a:xfrm rot="0">
            <a:off x="11045505" y="3780888"/>
            <a:ext cx="6897268" cy="4262831"/>
            <a:chOff x="0" y="0"/>
            <a:chExt cx="5218708" cy="3225403"/>
          </a:xfrm>
        </p:grpSpPr>
        <p:sp>
          <p:nvSpPr>
            <p:cNvPr name="Freeform 5" id="5" descr="preencoded.png"/>
            <p:cNvSpPr/>
            <p:nvPr/>
          </p:nvSpPr>
          <p:spPr>
            <a:xfrm flipH="false" flipV="false" rot="0">
              <a:off x="0" y="0"/>
              <a:ext cx="5218684" cy="3225419"/>
            </a:xfrm>
            <a:custGeom>
              <a:avLst/>
              <a:gdLst/>
              <a:ahLst/>
              <a:cxnLst/>
              <a:rect r="r" b="b" t="t" l="l"/>
              <a:pathLst>
                <a:path h="3225419" w="5218684">
                  <a:moveTo>
                    <a:pt x="0" y="0"/>
                  </a:moveTo>
                  <a:lnTo>
                    <a:pt x="5218684" y="0"/>
                  </a:lnTo>
                  <a:lnTo>
                    <a:pt x="5218684" y="3225419"/>
                  </a:lnTo>
                  <a:lnTo>
                    <a:pt x="0" y="3225419"/>
                  </a:lnTo>
                  <a:lnTo>
                    <a:pt x="0" y="0"/>
                  </a:lnTo>
                  <a:close/>
                </a:path>
              </a:pathLst>
            </a:custGeom>
            <a:blipFill>
              <a:blip r:embed="rId4"/>
              <a:stretch>
                <a:fillRect l="-3" t="0" r="-3" b="0"/>
              </a:stretch>
            </a:blipFill>
          </p:spPr>
        </p:sp>
      </p:grpSp>
      <p:sp>
        <p:nvSpPr>
          <p:cNvPr name="TextBox 6" id="6"/>
          <p:cNvSpPr txBox="true"/>
          <p:nvPr/>
        </p:nvSpPr>
        <p:spPr>
          <a:xfrm rot="0">
            <a:off x="179592" y="2335859"/>
            <a:ext cx="14854787" cy="873760"/>
          </a:xfrm>
          <a:prstGeom prst="rect">
            <a:avLst/>
          </a:prstGeom>
        </p:spPr>
        <p:txBody>
          <a:bodyPr anchor="t" rtlCol="false" tIns="0" lIns="0" bIns="0" rIns="0">
            <a:spAutoFit/>
          </a:bodyPr>
          <a:lstStyle/>
          <a:p>
            <a:pPr algn="l">
              <a:lnSpc>
                <a:spcPts val="7040"/>
              </a:lnSpc>
            </a:pPr>
            <a:r>
              <a:rPr lang="en-US" sz="5600">
                <a:solidFill>
                  <a:srgbClr val="404155"/>
                </a:solidFill>
                <a:latin typeface="Corben"/>
                <a:ea typeface="Corben"/>
                <a:cs typeface="Corben"/>
                <a:sym typeface="Corben"/>
              </a:rPr>
              <a:t>Enhanced Communication &amp; Connectivity</a:t>
            </a:r>
          </a:p>
        </p:txBody>
      </p:sp>
      <p:sp>
        <p:nvSpPr>
          <p:cNvPr name="TextBox 7" id="7"/>
          <p:cNvSpPr txBox="true"/>
          <p:nvPr/>
        </p:nvSpPr>
        <p:spPr>
          <a:xfrm rot="0">
            <a:off x="311477" y="4009888"/>
            <a:ext cx="10254176" cy="3642904"/>
          </a:xfrm>
          <a:prstGeom prst="rect">
            <a:avLst/>
          </a:prstGeom>
        </p:spPr>
        <p:txBody>
          <a:bodyPr anchor="t" rtlCol="false" tIns="0" lIns="0" bIns="0" rIns="0">
            <a:spAutoFit/>
          </a:bodyPr>
          <a:lstStyle/>
          <a:p>
            <a:pPr algn="l">
              <a:lnSpc>
                <a:spcPts val="5785"/>
              </a:lnSpc>
            </a:pPr>
            <a:r>
              <a:rPr lang="en-US" sz="3600">
                <a:solidFill>
                  <a:srgbClr val="404155"/>
                </a:solidFill>
                <a:latin typeface="Arimo"/>
                <a:ea typeface="Arimo"/>
                <a:cs typeface="Arimo"/>
                <a:sym typeface="Arimo"/>
              </a:rPr>
              <a:t>Equipped with telemedicine capabilities and digital health record systems, 'HOW' bridges communication gaps, connecting remote patients with specialists and facilitating real-time data exchange for better public health management.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0196"/>
              </a:srgbClr>
            </a:solidFill>
          </p:spPr>
        </p:sp>
      </p:grpSp>
      <p:sp>
        <p:nvSpPr>
          <p:cNvPr name="TextBox 6" id="6"/>
          <p:cNvSpPr txBox="true"/>
          <p:nvPr/>
        </p:nvSpPr>
        <p:spPr>
          <a:xfrm rot="0">
            <a:off x="758429" y="1117104"/>
            <a:ext cx="7463672" cy="656267"/>
          </a:xfrm>
          <a:prstGeom prst="rect">
            <a:avLst/>
          </a:prstGeom>
        </p:spPr>
        <p:txBody>
          <a:bodyPr anchor="t" rtlCol="false" tIns="0" lIns="0" bIns="0" rIns="0">
            <a:spAutoFit/>
          </a:bodyPr>
          <a:lstStyle/>
          <a:p>
            <a:pPr algn="l">
              <a:lnSpc>
                <a:spcPts val="5377"/>
              </a:lnSpc>
            </a:pPr>
            <a:r>
              <a:rPr lang="en-US" sz="4287">
                <a:solidFill>
                  <a:srgbClr val="1B1B27"/>
                </a:solidFill>
                <a:latin typeface="Corben"/>
                <a:ea typeface="Corben"/>
                <a:cs typeface="Corben"/>
                <a:sym typeface="Corben"/>
              </a:rPr>
              <a:t>Sustainability &amp; Scalability</a:t>
            </a:r>
          </a:p>
        </p:txBody>
      </p:sp>
      <p:sp>
        <p:nvSpPr>
          <p:cNvPr name="TextBox 7" id="7"/>
          <p:cNvSpPr txBox="true"/>
          <p:nvPr/>
        </p:nvSpPr>
        <p:spPr>
          <a:xfrm rot="0">
            <a:off x="758429" y="1984027"/>
            <a:ext cx="17114473" cy="951618"/>
          </a:xfrm>
          <a:prstGeom prst="rect">
            <a:avLst/>
          </a:prstGeom>
        </p:spPr>
        <p:txBody>
          <a:bodyPr anchor="t" rtlCol="false" tIns="0" lIns="0" bIns="0" rIns="0">
            <a:spAutoFit/>
          </a:bodyPr>
          <a:lstStyle/>
          <a:p>
            <a:pPr algn="l">
              <a:lnSpc>
                <a:spcPts val="3861"/>
              </a:lnSpc>
            </a:pPr>
            <a:r>
              <a:rPr lang="en-US" sz="2337">
                <a:solidFill>
                  <a:srgbClr val="404155"/>
                </a:solidFill>
                <a:latin typeface="Arimo"/>
                <a:ea typeface="Arimo"/>
                <a:cs typeface="Arimo"/>
                <a:sym typeface="Arimo"/>
              </a:rPr>
              <a:t>The 'Hospital On Wheels' project is envisioned as a long-term, scalable solution. Its design incorporates principles of sustainable operation and adaptability, allowing it to evolve with changing healthcare needs and expand its reach across different regions.</a:t>
            </a:r>
          </a:p>
        </p:txBody>
      </p:sp>
      <p:grpSp>
        <p:nvGrpSpPr>
          <p:cNvPr name="Group 8" id="8"/>
          <p:cNvGrpSpPr>
            <a:grpSpLocks noChangeAspect="true"/>
          </p:cNvGrpSpPr>
          <p:nvPr/>
        </p:nvGrpSpPr>
        <p:grpSpPr>
          <a:xfrm rot="0">
            <a:off x="3913435" y="3830092"/>
            <a:ext cx="2075409" cy="1395859"/>
            <a:chOff x="0" y="0"/>
            <a:chExt cx="2767212" cy="1861145"/>
          </a:xfrm>
        </p:grpSpPr>
        <p:sp>
          <p:nvSpPr>
            <p:cNvPr name="Freeform 9" id="9" descr="preencoded.png"/>
            <p:cNvSpPr/>
            <p:nvPr/>
          </p:nvSpPr>
          <p:spPr>
            <a:xfrm flipH="false" flipV="false" rot="0">
              <a:off x="0" y="0"/>
              <a:ext cx="2767203" cy="1861185"/>
            </a:xfrm>
            <a:custGeom>
              <a:avLst/>
              <a:gdLst/>
              <a:ahLst/>
              <a:cxnLst/>
              <a:rect r="r" b="b" t="t" l="l"/>
              <a:pathLst>
                <a:path h="1861185" w="2767203">
                  <a:moveTo>
                    <a:pt x="0" y="0"/>
                  </a:moveTo>
                  <a:lnTo>
                    <a:pt x="2767203" y="0"/>
                  </a:lnTo>
                  <a:lnTo>
                    <a:pt x="2767203" y="1861185"/>
                  </a:lnTo>
                  <a:lnTo>
                    <a:pt x="0" y="1861185"/>
                  </a:lnTo>
                  <a:lnTo>
                    <a:pt x="0" y="0"/>
                  </a:lnTo>
                  <a:close/>
                </a:path>
              </a:pathLst>
            </a:custGeom>
            <a:blipFill>
              <a:blip r:embed="rId4"/>
              <a:stretch>
                <a:fillRect l="0" t="-129" r="0" b="-127"/>
              </a:stretch>
            </a:blipFill>
          </p:spPr>
        </p:sp>
      </p:grpSp>
      <p:sp>
        <p:nvSpPr>
          <p:cNvPr name="TextBox 10" id="10"/>
          <p:cNvSpPr txBox="true"/>
          <p:nvPr/>
        </p:nvSpPr>
        <p:spPr>
          <a:xfrm rot="0">
            <a:off x="4817715" y="4270102"/>
            <a:ext cx="266551" cy="575494"/>
          </a:xfrm>
          <a:prstGeom prst="rect">
            <a:avLst/>
          </a:prstGeom>
        </p:spPr>
        <p:txBody>
          <a:bodyPr anchor="t" rtlCol="false" tIns="0" lIns="0" bIns="0" rIns="0">
            <a:spAutoFit/>
          </a:bodyPr>
          <a:lstStyle/>
          <a:p>
            <a:pPr algn="ctr">
              <a:lnSpc>
                <a:spcPts val="4918"/>
              </a:lnSpc>
            </a:pPr>
            <a:r>
              <a:rPr lang="en-US" sz="3062">
                <a:solidFill>
                  <a:srgbClr val="404155"/>
                </a:solidFill>
                <a:latin typeface="Corben"/>
                <a:ea typeface="Corben"/>
                <a:cs typeface="Corben"/>
                <a:sym typeface="Corben"/>
              </a:rPr>
              <a:t>1</a:t>
            </a:r>
          </a:p>
        </p:txBody>
      </p:sp>
      <p:sp>
        <p:nvSpPr>
          <p:cNvPr name="TextBox 11" id="11"/>
          <p:cNvSpPr txBox="true"/>
          <p:nvPr/>
        </p:nvSpPr>
        <p:spPr>
          <a:xfrm rot="0">
            <a:off x="5689179" y="3820567"/>
            <a:ext cx="4147138" cy="277813"/>
          </a:xfrm>
          <a:prstGeom prst="rect">
            <a:avLst/>
          </a:prstGeom>
        </p:spPr>
        <p:txBody>
          <a:bodyPr anchor="t" rtlCol="false" tIns="0" lIns="0" bIns="0" rIns="0">
            <a:spAutoFit/>
          </a:bodyPr>
          <a:lstStyle/>
          <a:p>
            <a:pPr algn="l">
              <a:lnSpc>
                <a:spcPts val="2312"/>
              </a:lnSpc>
            </a:pPr>
            <a:r>
              <a:rPr lang="en-US" b="true" sz="1812" u="sng">
                <a:solidFill>
                  <a:srgbClr val="404155"/>
                </a:solidFill>
                <a:latin typeface="Corben Bold"/>
                <a:ea typeface="Corben Bold"/>
                <a:cs typeface="Corben Bold"/>
                <a:sym typeface="Corben Bold"/>
              </a:rPr>
              <a:t>Community Integration</a:t>
            </a:r>
          </a:p>
        </p:txBody>
      </p:sp>
      <p:sp>
        <p:nvSpPr>
          <p:cNvPr name="TextBox 12" id="12"/>
          <p:cNvSpPr txBox="true"/>
          <p:nvPr/>
        </p:nvSpPr>
        <p:spPr>
          <a:xfrm rot="0">
            <a:off x="6178451" y="4346748"/>
            <a:ext cx="11161514" cy="719372"/>
          </a:xfrm>
          <a:prstGeom prst="rect">
            <a:avLst/>
          </a:prstGeom>
        </p:spPr>
        <p:txBody>
          <a:bodyPr anchor="t" rtlCol="false" tIns="0" lIns="0" bIns="0" rIns="0">
            <a:spAutoFit/>
          </a:bodyPr>
          <a:lstStyle/>
          <a:p>
            <a:pPr algn="l">
              <a:lnSpc>
                <a:spcPts val="2870"/>
              </a:lnSpc>
            </a:pPr>
            <a:r>
              <a:rPr lang="en-US" sz="1737">
                <a:solidFill>
                  <a:srgbClr val="404155"/>
                </a:solidFill>
                <a:latin typeface="Arimo"/>
                <a:ea typeface="Arimo"/>
                <a:cs typeface="Arimo"/>
                <a:sym typeface="Arimo"/>
              </a:rPr>
              <a:t>Working with local leaders and health workers to build trust and ensure acceptance, making the service truly community-driven and sustainable.</a:t>
            </a:r>
          </a:p>
        </p:txBody>
      </p:sp>
      <p:grpSp>
        <p:nvGrpSpPr>
          <p:cNvPr name="Group 13" id="13"/>
          <p:cNvGrpSpPr/>
          <p:nvPr/>
        </p:nvGrpSpPr>
        <p:grpSpPr>
          <a:xfrm rot="0">
            <a:off x="6036171" y="4332982"/>
            <a:ext cx="11446074" cy="9525"/>
            <a:chOff x="0" y="0"/>
            <a:chExt cx="15261432" cy="12700"/>
          </a:xfrm>
        </p:grpSpPr>
        <p:sp>
          <p:nvSpPr>
            <p:cNvPr name="Freeform 14" id="14"/>
            <p:cNvSpPr/>
            <p:nvPr/>
          </p:nvSpPr>
          <p:spPr>
            <a:xfrm flipH="false" flipV="false" rot="0">
              <a:off x="0" y="0"/>
              <a:ext cx="15261462" cy="12700"/>
            </a:xfrm>
            <a:custGeom>
              <a:avLst/>
              <a:gdLst/>
              <a:ahLst/>
              <a:cxnLst/>
              <a:rect r="r" b="b" t="t" l="l"/>
              <a:pathLst>
                <a:path h="12700" w="15261462">
                  <a:moveTo>
                    <a:pt x="0" y="6350"/>
                  </a:moveTo>
                  <a:cubicBezTo>
                    <a:pt x="0" y="2794"/>
                    <a:pt x="2794" y="0"/>
                    <a:pt x="6350" y="0"/>
                  </a:cubicBezTo>
                  <a:lnTo>
                    <a:pt x="15255112" y="0"/>
                  </a:lnTo>
                  <a:cubicBezTo>
                    <a:pt x="15258669" y="0"/>
                    <a:pt x="15261462" y="2794"/>
                    <a:pt x="15261462" y="6350"/>
                  </a:cubicBezTo>
                  <a:cubicBezTo>
                    <a:pt x="15261462" y="9906"/>
                    <a:pt x="15258669" y="12700"/>
                    <a:pt x="15255112" y="12700"/>
                  </a:cubicBezTo>
                  <a:lnTo>
                    <a:pt x="6350" y="12700"/>
                  </a:lnTo>
                  <a:cubicBezTo>
                    <a:pt x="2794" y="12700"/>
                    <a:pt x="0" y="9906"/>
                    <a:pt x="0" y="6350"/>
                  </a:cubicBezTo>
                  <a:close/>
                </a:path>
              </a:pathLst>
            </a:custGeom>
            <a:solidFill>
              <a:srgbClr val="B8BFDF"/>
            </a:solidFill>
          </p:spPr>
        </p:sp>
      </p:grpSp>
      <p:grpSp>
        <p:nvGrpSpPr>
          <p:cNvPr name="Group 15" id="15"/>
          <p:cNvGrpSpPr>
            <a:grpSpLocks noChangeAspect="true"/>
          </p:cNvGrpSpPr>
          <p:nvPr/>
        </p:nvGrpSpPr>
        <p:grpSpPr>
          <a:xfrm rot="0">
            <a:off x="2875657" y="5296272"/>
            <a:ext cx="4150816" cy="1395859"/>
            <a:chOff x="0" y="0"/>
            <a:chExt cx="5534422" cy="1861145"/>
          </a:xfrm>
        </p:grpSpPr>
        <p:sp>
          <p:nvSpPr>
            <p:cNvPr name="Freeform 16" id="16" descr="preencoded.png"/>
            <p:cNvSpPr/>
            <p:nvPr/>
          </p:nvSpPr>
          <p:spPr>
            <a:xfrm flipH="false" flipV="false" rot="0">
              <a:off x="0" y="0"/>
              <a:ext cx="5534406" cy="1861185"/>
            </a:xfrm>
            <a:custGeom>
              <a:avLst/>
              <a:gdLst/>
              <a:ahLst/>
              <a:cxnLst/>
              <a:rect r="r" b="b" t="t" l="l"/>
              <a:pathLst>
                <a:path h="1861185" w="5534406">
                  <a:moveTo>
                    <a:pt x="0" y="0"/>
                  </a:moveTo>
                  <a:lnTo>
                    <a:pt x="5534406" y="0"/>
                  </a:lnTo>
                  <a:lnTo>
                    <a:pt x="5534406" y="1861185"/>
                  </a:lnTo>
                  <a:lnTo>
                    <a:pt x="0" y="1861185"/>
                  </a:lnTo>
                  <a:lnTo>
                    <a:pt x="0" y="0"/>
                  </a:lnTo>
                  <a:close/>
                </a:path>
              </a:pathLst>
            </a:custGeom>
            <a:blipFill>
              <a:blip r:embed="rId5"/>
              <a:stretch>
                <a:fillRect l="0" t="-129" r="0" b="-127"/>
              </a:stretch>
            </a:blipFill>
          </p:spPr>
        </p:sp>
      </p:grpSp>
      <p:sp>
        <p:nvSpPr>
          <p:cNvPr name="TextBox 17" id="17"/>
          <p:cNvSpPr txBox="true"/>
          <p:nvPr/>
        </p:nvSpPr>
        <p:spPr>
          <a:xfrm rot="0">
            <a:off x="4817715" y="5671394"/>
            <a:ext cx="266551" cy="575494"/>
          </a:xfrm>
          <a:prstGeom prst="rect">
            <a:avLst/>
          </a:prstGeom>
        </p:spPr>
        <p:txBody>
          <a:bodyPr anchor="t" rtlCol="false" tIns="0" lIns="0" bIns="0" rIns="0">
            <a:spAutoFit/>
          </a:bodyPr>
          <a:lstStyle/>
          <a:p>
            <a:pPr algn="ctr">
              <a:lnSpc>
                <a:spcPts val="4918"/>
              </a:lnSpc>
            </a:pPr>
            <a:r>
              <a:rPr lang="en-US" sz="3062">
                <a:solidFill>
                  <a:srgbClr val="404155"/>
                </a:solidFill>
                <a:latin typeface="Corben"/>
                <a:ea typeface="Corben"/>
                <a:cs typeface="Corben"/>
                <a:sym typeface="Corben"/>
              </a:rPr>
              <a:t>2</a:t>
            </a:r>
          </a:p>
        </p:txBody>
      </p:sp>
      <p:sp>
        <p:nvSpPr>
          <p:cNvPr name="TextBox 18" id="18"/>
          <p:cNvSpPr txBox="true"/>
          <p:nvPr/>
        </p:nvSpPr>
        <p:spPr>
          <a:xfrm rot="0">
            <a:off x="6773764" y="5356027"/>
            <a:ext cx="2896674" cy="277813"/>
          </a:xfrm>
          <a:prstGeom prst="rect">
            <a:avLst/>
          </a:prstGeom>
        </p:spPr>
        <p:txBody>
          <a:bodyPr anchor="t" rtlCol="false" tIns="0" lIns="0" bIns="0" rIns="0">
            <a:spAutoFit/>
          </a:bodyPr>
          <a:lstStyle/>
          <a:p>
            <a:pPr algn="l">
              <a:lnSpc>
                <a:spcPts val="2312"/>
              </a:lnSpc>
            </a:pPr>
            <a:r>
              <a:rPr lang="en-US" b="true" sz="1812" u="sng">
                <a:solidFill>
                  <a:srgbClr val="404155"/>
                </a:solidFill>
                <a:latin typeface="Corben Bold"/>
                <a:ea typeface="Corben Bold"/>
                <a:cs typeface="Corben Bold"/>
                <a:sym typeface="Corben Bold"/>
              </a:rPr>
              <a:t>Cost-Effectiveness</a:t>
            </a:r>
          </a:p>
        </p:txBody>
      </p:sp>
      <p:sp>
        <p:nvSpPr>
          <p:cNvPr name="TextBox 19" id="19"/>
          <p:cNvSpPr txBox="true"/>
          <p:nvPr/>
        </p:nvSpPr>
        <p:spPr>
          <a:xfrm rot="0">
            <a:off x="7216080" y="5809282"/>
            <a:ext cx="10123885" cy="719372"/>
          </a:xfrm>
          <a:prstGeom prst="rect">
            <a:avLst/>
          </a:prstGeom>
        </p:spPr>
        <p:txBody>
          <a:bodyPr anchor="t" rtlCol="false" tIns="0" lIns="0" bIns="0" rIns="0">
            <a:spAutoFit/>
          </a:bodyPr>
          <a:lstStyle/>
          <a:p>
            <a:pPr algn="l">
              <a:lnSpc>
                <a:spcPts val="2870"/>
              </a:lnSpc>
            </a:pPr>
            <a:r>
              <a:rPr lang="en-US" sz="1737">
                <a:solidFill>
                  <a:srgbClr val="404155"/>
                </a:solidFill>
                <a:latin typeface="Arimo"/>
                <a:ea typeface="Arimo"/>
                <a:cs typeface="Arimo"/>
                <a:sym typeface="Arimo"/>
              </a:rPr>
              <a:t>Compared to building new hospitals in remote areas, mobile units offer a significantly more cost-effective way to provide extensive healthcare services.</a:t>
            </a:r>
          </a:p>
        </p:txBody>
      </p:sp>
      <p:grpSp>
        <p:nvGrpSpPr>
          <p:cNvPr name="Group 20" id="20"/>
          <p:cNvGrpSpPr/>
          <p:nvPr/>
        </p:nvGrpSpPr>
        <p:grpSpPr>
          <a:xfrm rot="0">
            <a:off x="7073801" y="5776169"/>
            <a:ext cx="10408444" cy="9525"/>
            <a:chOff x="0" y="0"/>
            <a:chExt cx="13877925" cy="12700"/>
          </a:xfrm>
        </p:grpSpPr>
        <p:sp>
          <p:nvSpPr>
            <p:cNvPr name="Freeform 21" id="21"/>
            <p:cNvSpPr/>
            <p:nvPr/>
          </p:nvSpPr>
          <p:spPr>
            <a:xfrm flipH="false" flipV="false" rot="0">
              <a:off x="0" y="0"/>
              <a:ext cx="13877925" cy="12700"/>
            </a:xfrm>
            <a:custGeom>
              <a:avLst/>
              <a:gdLst/>
              <a:ahLst/>
              <a:cxnLst/>
              <a:rect r="r" b="b" t="t" l="l"/>
              <a:pathLst>
                <a:path h="12700" w="13877925">
                  <a:moveTo>
                    <a:pt x="0" y="6350"/>
                  </a:moveTo>
                  <a:cubicBezTo>
                    <a:pt x="0" y="2794"/>
                    <a:pt x="2794" y="0"/>
                    <a:pt x="6350" y="0"/>
                  </a:cubicBezTo>
                  <a:lnTo>
                    <a:pt x="13871575" y="0"/>
                  </a:lnTo>
                  <a:cubicBezTo>
                    <a:pt x="13875131" y="0"/>
                    <a:pt x="13877925" y="2794"/>
                    <a:pt x="13877925" y="6350"/>
                  </a:cubicBezTo>
                  <a:cubicBezTo>
                    <a:pt x="13877925" y="9906"/>
                    <a:pt x="13875131" y="12700"/>
                    <a:pt x="13871575" y="12700"/>
                  </a:cubicBezTo>
                  <a:lnTo>
                    <a:pt x="6350" y="12700"/>
                  </a:lnTo>
                  <a:cubicBezTo>
                    <a:pt x="2794" y="12700"/>
                    <a:pt x="0" y="9906"/>
                    <a:pt x="0" y="6350"/>
                  </a:cubicBezTo>
                  <a:close/>
                </a:path>
              </a:pathLst>
            </a:custGeom>
            <a:solidFill>
              <a:srgbClr val="B8BFDF"/>
            </a:solidFill>
          </p:spPr>
        </p:sp>
      </p:grpSp>
      <p:grpSp>
        <p:nvGrpSpPr>
          <p:cNvPr name="Group 22" id="22"/>
          <p:cNvGrpSpPr>
            <a:grpSpLocks noChangeAspect="true"/>
          </p:cNvGrpSpPr>
          <p:nvPr/>
        </p:nvGrpSpPr>
        <p:grpSpPr>
          <a:xfrm rot="0">
            <a:off x="1838028" y="6758806"/>
            <a:ext cx="6226225" cy="1395859"/>
            <a:chOff x="0" y="0"/>
            <a:chExt cx="8301633" cy="1861145"/>
          </a:xfrm>
        </p:grpSpPr>
        <p:sp>
          <p:nvSpPr>
            <p:cNvPr name="Freeform 23" id="23" descr="preencoded.png"/>
            <p:cNvSpPr/>
            <p:nvPr/>
          </p:nvSpPr>
          <p:spPr>
            <a:xfrm flipH="false" flipV="false" rot="0">
              <a:off x="0" y="0"/>
              <a:ext cx="8301609" cy="1861185"/>
            </a:xfrm>
            <a:custGeom>
              <a:avLst/>
              <a:gdLst/>
              <a:ahLst/>
              <a:cxnLst/>
              <a:rect r="r" b="b" t="t" l="l"/>
              <a:pathLst>
                <a:path h="1861185" w="8301609">
                  <a:moveTo>
                    <a:pt x="0" y="0"/>
                  </a:moveTo>
                  <a:lnTo>
                    <a:pt x="8301609" y="0"/>
                  </a:lnTo>
                  <a:lnTo>
                    <a:pt x="8301609" y="1861185"/>
                  </a:lnTo>
                  <a:lnTo>
                    <a:pt x="0" y="1861185"/>
                  </a:lnTo>
                  <a:lnTo>
                    <a:pt x="0" y="0"/>
                  </a:lnTo>
                  <a:close/>
                </a:path>
              </a:pathLst>
            </a:custGeom>
            <a:blipFill>
              <a:blip r:embed="rId6"/>
              <a:stretch>
                <a:fillRect l="0" t="-129" r="0" b="-127"/>
              </a:stretch>
            </a:blipFill>
          </p:spPr>
        </p:sp>
      </p:grpSp>
      <p:sp>
        <p:nvSpPr>
          <p:cNvPr name="TextBox 24" id="24"/>
          <p:cNvSpPr txBox="true"/>
          <p:nvPr/>
        </p:nvSpPr>
        <p:spPr>
          <a:xfrm rot="0">
            <a:off x="4817864" y="7165999"/>
            <a:ext cx="266551" cy="575494"/>
          </a:xfrm>
          <a:prstGeom prst="rect">
            <a:avLst/>
          </a:prstGeom>
        </p:spPr>
        <p:txBody>
          <a:bodyPr anchor="t" rtlCol="false" tIns="0" lIns="0" bIns="0" rIns="0">
            <a:spAutoFit/>
          </a:bodyPr>
          <a:lstStyle/>
          <a:p>
            <a:pPr algn="ctr">
              <a:lnSpc>
                <a:spcPts val="4918"/>
              </a:lnSpc>
            </a:pPr>
            <a:r>
              <a:rPr lang="en-US" sz="3062">
                <a:solidFill>
                  <a:srgbClr val="404155"/>
                </a:solidFill>
                <a:latin typeface="Corben"/>
                <a:ea typeface="Corben"/>
                <a:cs typeface="Corben"/>
                <a:sym typeface="Corben"/>
              </a:rPr>
              <a:t>3</a:t>
            </a:r>
          </a:p>
        </p:txBody>
      </p:sp>
      <p:sp>
        <p:nvSpPr>
          <p:cNvPr name="TextBox 25" id="25"/>
          <p:cNvSpPr txBox="true"/>
          <p:nvPr/>
        </p:nvSpPr>
        <p:spPr>
          <a:xfrm rot="0">
            <a:off x="7764363" y="6903989"/>
            <a:ext cx="2965340" cy="277813"/>
          </a:xfrm>
          <a:prstGeom prst="rect">
            <a:avLst/>
          </a:prstGeom>
        </p:spPr>
        <p:txBody>
          <a:bodyPr anchor="t" rtlCol="false" tIns="0" lIns="0" bIns="0" rIns="0">
            <a:spAutoFit/>
          </a:bodyPr>
          <a:lstStyle/>
          <a:p>
            <a:pPr algn="l">
              <a:lnSpc>
                <a:spcPts val="2312"/>
              </a:lnSpc>
            </a:pPr>
            <a:r>
              <a:rPr lang="en-US" b="true" sz="1812" u="sng">
                <a:solidFill>
                  <a:srgbClr val="404155"/>
                </a:solidFill>
                <a:latin typeface="Corben Bold"/>
                <a:ea typeface="Corben Bold"/>
                <a:cs typeface="Corben Bold"/>
                <a:sym typeface="Corben Bold"/>
              </a:rPr>
              <a:t>Modular Design</a:t>
            </a:r>
          </a:p>
        </p:txBody>
      </p:sp>
      <p:sp>
        <p:nvSpPr>
          <p:cNvPr name="TextBox 26" id="26"/>
          <p:cNvSpPr txBox="true"/>
          <p:nvPr/>
        </p:nvSpPr>
        <p:spPr>
          <a:xfrm rot="0">
            <a:off x="8253859" y="7306153"/>
            <a:ext cx="9086106" cy="719372"/>
          </a:xfrm>
          <a:prstGeom prst="rect">
            <a:avLst/>
          </a:prstGeom>
        </p:spPr>
        <p:txBody>
          <a:bodyPr anchor="t" rtlCol="false" tIns="0" lIns="0" bIns="0" rIns="0">
            <a:spAutoFit/>
          </a:bodyPr>
          <a:lstStyle/>
          <a:p>
            <a:pPr algn="l">
              <a:lnSpc>
                <a:spcPts val="2870"/>
              </a:lnSpc>
            </a:pPr>
            <a:r>
              <a:rPr lang="en-US" sz="1737">
                <a:solidFill>
                  <a:srgbClr val="404155"/>
                </a:solidFill>
                <a:latin typeface="Arimo"/>
                <a:ea typeface="Arimo"/>
                <a:cs typeface="Arimo"/>
                <a:sym typeface="Arimo"/>
              </a:rPr>
              <a:t>The internal layout is flexible, allowing for future modifications or specialized modules (e.g., dedicated dental unit, eye care unit) to be added based on specific regional needs.</a:t>
            </a:r>
          </a:p>
        </p:txBody>
      </p:sp>
      <p:grpSp>
        <p:nvGrpSpPr>
          <p:cNvPr name="Group 27" id="27"/>
          <p:cNvGrpSpPr/>
          <p:nvPr/>
        </p:nvGrpSpPr>
        <p:grpSpPr>
          <a:xfrm rot="0">
            <a:off x="8111579" y="7219355"/>
            <a:ext cx="9370665" cy="9525"/>
            <a:chOff x="0" y="0"/>
            <a:chExt cx="12494220" cy="12700"/>
          </a:xfrm>
        </p:grpSpPr>
        <p:sp>
          <p:nvSpPr>
            <p:cNvPr name="Freeform 28" id="28"/>
            <p:cNvSpPr/>
            <p:nvPr/>
          </p:nvSpPr>
          <p:spPr>
            <a:xfrm flipH="false" flipV="false" rot="0">
              <a:off x="0" y="0"/>
              <a:ext cx="12494260" cy="12700"/>
            </a:xfrm>
            <a:custGeom>
              <a:avLst/>
              <a:gdLst/>
              <a:ahLst/>
              <a:cxnLst/>
              <a:rect r="r" b="b" t="t" l="l"/>
              <a:pathLst>
                <a:path h="12700" w="12494260">
                  <a:moveTo>
                    <a:pt x="0" y="6350"/>
                  </a:moveTo>
                  <a:cubicBezTo>
                    <a:pt x="0" y="2794"/>
                    <a:pt x="2794" y="0"/>
                    <a:pt x="6350" y="0"/>
                  </a:cubicBezTo>
                  <a:lnTo>
                    <a:pt x="12487910" y="0"/>
                  </a:lnTo>
                  <a:cubicBezTo>
                    <a:pt x="12491466" y="0"/>
                    <a:pt x="12494260" y="2794"/>
                    <a:pt x="12494260" y="6350"/>
                  </a:cubicBezTo>
                  <a:cubicBezTo>
                    <a:pt x="12494260" y="9906"/>
                    <a:pt x="12491466" y="12700"/>
                    <a:pt x="12487910" y="12700"/>
                  </a:cubicBezTo>
                  <a:lnTo>
                    <a:pt x="6350" y="12700"/>
                  </a:lnTo>
                  <a:cubicBezTo>
                    <a:pt x="2794" y="12700"/>
                    <a:pt x="0" y="9906"/>
                    <a:pt x="0" y="6350"/>
                  </a:cubicBezTo>
                  <a:close/>
                </a:path>
              </a:pathLst>
            </a:custGeom>
            <a:solidFill>
              <a:srgbClr val="B8BFDF"/>
            </a:solidFill>
          </p:spPr>
        </p:sp>
      </p:grpSp>
      <p:grpSp>
        <p:nvGrpSpPr>
          <p:cNvPr name="Group 29" id="29"/>
          <p:cNvGrpSpPr>
            <a:grpSpLocks noChangeAspect="true"/>
          </p:cNvGrpSpPr>
          <p:nvPr/>
        </p:nvGrpSpPr>
        <p:grpSpPr>
          <a:xfrm rot="0">
            <a:off x="800249" y="8236149"/>
            <a:ext cx="8301632" cy="1395859"/>
            <a:chOff x="0" y="0"/>
            <a:chExt cx="11068843" cy="1861145"/>
          </a:xfrm>
        </p:grpSpPr>
        <p:sp>
          <p:nvSpPr>
            <p:cNvPr name="Freeform 30" id="30" descr="preencoded.png"/>
            <p:cNvSpPr/>
            <p:nvPr/>
          </p:nvSpPr>
          <p:spPr>
            <a:xfrm flipH="false" flipV="false" rot="0">
              <a:off x="0" y="0"/>
              <a:ext cx="11068812" cy="1861185"/>
            </a:xfrm>
            <a:custGeom>
              <a:avLst/>
              <a:gdLst/>
              <a:ahLst/>
              <a:cxnLst/>
              <a:rect r="r" b="b" t="t" l="l"/>
              <a:pathLst>
                <a:path h="1861185" w="11068812">
                  <a:moveTo>
                    <a:pt x="0" y="0"/>
                  </a:moveTo>
                  <a:lnTo>
                    <a:pt x="11068812" y="0"/>
                  </a:lnTo>
                  <a:lnTo>
                    <a:pt x="11068812" y="1861185"/>
                  </a:lnTo>
                  <a:lnTo>
                    <a:pt x="0" y="1861185"/>
                  </a:lnTo>
                  <a:lnTo>
                    <a:pt x="0" y="0"/>
                  </a:lnTo>
                  <a:close/>
                </a:path>
              </a:pathLst>
            </a:custGeom>
            <a:blipFill>
              <a:blip r:embed="rId7"/>
              <a:stretch>
                <a:fillRect l="0" t="-129" r="0" b="-127"/>
              </a:stretch>
            </a:blipFill>
          </p:spPr>
        </p:sp>
      </p:grpSp>
      <p:sp>
        <p:nvSpPr>
          <p:cNvPr name="TextBox 31" id="31"/>
          <p:cNvSpPr txBox="true"/>
          <p:nvPr/>
        </p:nvSpPr>
        <p:spPr>
          <a:xfrm rot="0">
            <a:off x="4817715" y="8653165"/>
            <a:ext cx="266551" cy="575494"/>
          </a:xfrm>
          <a:prstGeom prst="rect">
            <a:avLst/>
          </a:prstGeom>
        </p:spPr>
        <p:txBody>
          <a:bodyPr anchor="t" rtlCol="false" tIns="0" lIns="0" bIns="0" rIns="0">
            <a:spAutoFit/>
          </a:bodyPr>
          <a:lstStyle/>
          <a:p>
            <a:pPr algn="ctr">
              <a:lnSpc>
                <a:spcPts val="4918"/>
              </a:lnSpc>
            </a:pPr>
            <a:r>
              <a:rPr lang="en-US" sz="3062">
                <a:solidFill>
                  <a:srgbClr val="404155"/>
                </a:solidFill>
                <a:latin typeface="Corben"/>
                <a:ea typeface="Corben"/>
                <a:cs typeface="Corben"/>
                <a:sym typeface="Corben"/>
              </a:rPr>
              <a:t>4</a:t>
            </a:r>
          </a:p>
        </p:txBody>
      </p:sp>
      <p:sp>
        <p:nvSpPr>
          <p:cNvPr name="TextBox 32" id="32"/>
          <p:cNvSpPr txBox="true"/>
          <p:nvPr/>
        </p:nvSpPr>
        <p:spPr>
          <a:xfrm rot="0">
            <a:off x="8911381" y="8433049"/>
            <a:ext cx="4356123" cy="277813"/>
          </a:xfrm>
          <a:prstGeom prst="rect">
            <a:avLst/>
          </a:prstGeom>
        </p:spPr>
        <p:txBody>
          <a:bodyPr anchor="t" rtlCol="false" tIns="0" lIns="0" bIns="0" rIns="0">
            <a:spAutoFit/>
          </a:bodyPr>
          <a:lstStyle/>
          <a:p>
            <a:pPr algn="l">
              <a:lnSpc>
                <a:spcPts val="2312"/>
              </a:lnSpc>
            </a:pPr>
            <a:r>
              <a:rPr lang="en-US" b="true" sz="1812" u="sng">
                <a:solidFill>
                  <a:srgbClr val="404155"/>
                </a:solidFill>
                <a:latin typeface="Corben Bold"/>
                <a:ea typeface="Corben Bold"/>
                <a:cs typeface="Corben Bold"/>
                <a:sym typeface="Corben Bold"/>
              </a:rPr>
              <a:t>Public-Private Partnerships</a:t>
            </a:r>
          </a:p>
        </p:txBody>
      </p:sp>
      <p:sp>
        <p:nvSpPr>
          <p:cNvPr name="TextBox 33" id="33"/>
          <p:cNvSpPr txBox="true"/>
          <p:nvPr/>
        </p:nvSpPr>
        <p:spPr>
          <a:xfrm rot="0">
            <a:off x="9334715" y="8838828"/>
            <a:ext cx="8712246" cy="719372"/>
          </a:xfrm>
          <a:prstGeom prst="rect">
            <a:avLst/>
          </a:prstGeom>
        </p:spPr>
        <p:txBody>
          <a:bodyPr anchor="t" rtlCol="false" tIns="0" lIns="0" bIns="0" rIns="0">
            <a:spAutoFit/>
          </a:bodyPr>
          <a:lstStyle/>
          <a:p>
            <a:pPr algn="l">
              <a:lnSpc>
                <a:spcPts val="2870"/>
              </a:lnSpc>
            </a:pPr>
            <a:r>
              <a:rPr lang="en-US" sz="1737">
                <a:solidFill>
                  <a:srgbClr val="404155"/>
                </a:solidFill>
                <a:latin typeface="Arimo"/>
                <a:ea typeface="Arimo"/>
                <a:cs typeface="Arimo"/>
                <a:sym typeface="Arimo"/>
              </a:rPr>
              <a:t>Funding and operational sustainability can be achieved through collaborations between government health initiatives, NGOs, and corporate social responsibility (CSR) programs.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28575"/>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7984119" y="2572236"/>
            <a:ext cx="7132470" cy="4872122"/>
            <a:chOff x="0" y="0"/>
            <a:chExt cx="9509960" cy="6496163"/>
          </a:xfrm>
        </p:grpSpPr>
        <p:sp>
          <p:nvSpPr>
            <p:cNvPr name="AutoShape 5" id="5"/>
            <p:cNvSpPr/>
            <p:nvPr/>
          </p:nvSpPr>
          <p:spPr>
            <a:xfrm flipH="true">
              <a:off x="1895" y="2912365"/>
              <a:ext cx="851746" cy="25424"/>
            </a:xfrm>
            <a:prstGeom prst="line">
              <a:avLst/>
            </a:prstGeom>
            <a:ln cap="flat" w="127000">
              <a:solidFill>
                <a:srgbClr val="000000"/>
              </a:solidFill>
              <a:prstDash val="solid"/>
              <a:headEnd type="none" len="sm" w="sm"/>
              <a:tailEnd type="triangle" len="med" w="lg"/>
            </a:ln>
          </p:spPr>
        </p:sp>
        <p:sp>
          <p:nvSpPr>
            <p:cNvPr name="AutoShape 6" id="6"/>
            <p:cNvSpPr/>
            <p:nvPr/>
          </p:nvSpPr>
          <p:spPr>
            <a:xfrm>
              <a:off x="853640" y="63500"/>
              <a:ext cx="8656320" cy="0"/>
            </a:xfrm>
            <a:prstGeom prst="line">
              <a:avLst/>
            </a:prstGeom>
            <a:ln cap="flat" w="127000">
              <a:solidFill>
                <a:srgbClr val="000000"/>
              </a:solidFill>
              <a:prstDash val="solid"/>
              <a:headEnd type="none" len="sm" w="sm"/>
              <a:tailEnd type="none" len="sm" w="sm"/>
            </a:ln>
          </p:spPr>
        </p:sp>
        <p:sp>
          <p:nvSpPr>
            <p:cNvPr name="AutoShape 7" id="7"/>
            <p:cNvSpPr/>
            <p:nvPr/>
          </p:nvSpPr>
          <p:spPr>
            <a:xfrm>
              <a:off x="853640" y="6430289"/>
              <a:ext cx="8656320" cy="0"/>
            </a:xfrm>
            <a:prstGeom prst="line">
              <a:avLst/>
            </a:prstGeom>
            <a:ln cap="flat" w="127000">
              <a:solidFill>
                <a:srgbClr val="000000"/>
              </a:solidFill>
              <a:prstDash val="solid"/>
              <a:headEnd type="none" len="sm" w="sm"/>
              <a:tailEnd type="none" len="sm" w="sm"/>
            </a:ln>
          </p:spPr>
        </p:sp>
        <p:sp>
          <p:nvSpPr>
            <p:cNvPr name="AutoShape 8" id="8"/>
            <p:cNvSpPr/>
            <p:nvPr/>
          </p:nvSpPr>
          <p:spPr>
            <a:xfrm flipV="true">
              <a:off x="853640" y="0"/>
              <a:ext cx="0" cy="6496163"/>
            </a:xfrm>
            <a:prstGeom prst="line">
              <a:avLst/>
            </a:prstGeom>
            <a:ln cap="flat" w="127000">
              <a:solidFill>
                <a:srgbClr val="000000"/>
              </a:solidFill>
              <a:prstDash val="solid"/>
              <a:headEnd type="none" len="sm" w="sm"/>
              <a:tailEnd type="none" len="sm" w="sm"/>
            </a:ln>
          </p:spPr>
        </p:sp>
      </p:grpSp>
      <p:sp>
        <p:nvSpPr>
          <p:cNvPr name="Freeform 9" id="9"/>
          <p:cNvSpPr/>
          <p:nvPr/>
        </p:nvSpPr>
        <p:spPr>
          <a:xfrm flipH="false" flipV="false" rot="0">
            <a:off x="251775" y="1101143"/>
            <a:ext cx="7733766" cy="7672719"/>
          </a:xfrm>
          <a:custGeom>
            <a:avLst/>
            <a:gdLst/>
            <a:ahLst/>
            <a:cxnLst/>
            <a:rect r="r" b="b" t="t" l="l"/>
            <a:pathLst>
              <a:path h="7672719" w="7733766">
                <a:moveTo>
                  <a:pt x="0" y="0"/>
                </a:moveTo>
                <a:lnTo>
                  <a:pt x="7733765" y="0"/>
                </a:lnTo>
                <a:lnTo>
                  <a:pt x="7733765" y="7672719"/>
                </a:lnTo>
                <a:lnTo>
                  <a:pt x="0" y="7672719"/>
                </a:lnTo>
                <a:lnTo>
                  <a:pt x="0" y="0"/>
                </a:lnTo>
                <a:close/>
              </a:path>
            </a:pathLst>
          </a:custGeom>
          <a:blipFill>
            <a:blip r:embed="rId3"/>
            <a:stretch>
              <a:fillRect l="0" t="0" r="-1660" b="-2468"/>
            </a:stretch>
          </a:blipFill>
        </p:spPr>
      </p:sp>
      <p:sp>
        <p:nvSpPr>
          <p:cNvPr name="Freeform 10" id="10"/>
          <p:cNvSpPr/>
          <p:nvPr/>
        </p:nvSpPr>
        <p:spPr>
          <a:xfrm flipH="false" flipV="false" rot="0">
            <a:off x="9667982" y="4823203"/>
            <a:ext cx="7705618" cy="5143500"/>
          </a:xfrm>
          <a:custGeom>
            <a:avLst/>
            <a:gdLst/>
            <a:ahLst/>
            <a:cxnLst/>
            <a:rect r="r" b="b" t="t" l="l"/>
            <a:pathLst>
              <a:path h="5143500" w="7705618">
                <a:moveTo>
                  <a:pt x="0" y="0"/>
                </a:moveTo>
                <a:lnTo>
                  <a:pt x="7705618" y="0"/>
                </a:lnTo>
                <a:lnTo>
                  <a:pt x="7705618" y="5143500"/>
                </a:lnTo>
                <a:lnTo>
                  <a:pt x="0" y="5143500"/>
                </a:lnTo>
                <a:lnTo>
                  <a:pt x="0" y="0"/>
                </a:lnTo>
                <a:close/>
              </a:path>
            </a:pathLst>
          </a:custGeom>
          <a:blipFill>
            <a:blip r:embed="rId4"/>
            <a:stretch>
              <a:fillRect l="0" t="0" r="0" b="0"/>
            </a:stretch>
          </a:blipFill>
        </p:spPr>
      </p:sp>
      <p:sp>
        <p:nvSpPr>
          <p:cNvPr name="Freeform 11" id="11"/>
          <p:cNvSpPr/>
          <p:nvPr/>
        </p:nvSpPr>
        <p:spPr>
          <a:xfrm flipH="false" flipV="false" rot="0">
            <a:off x="9667982" y="387962"/>
            <a:ext cx="7705618" cy="4368547"/>
          </a:xfrm>
          <a:custGeom>
            <a:avLst/>
            <a:gdLst/>
            <a:ahLst/>
            <a:cxnLst/>
            <a:rect r="r" b="b" t="t" l="l"/>
            <a:pathLst>
              <a:path h="4368547" w="7705618">
                <a:moveTo>
                  <a:pt x="0" y="0"/>
                </a:moveTo>
                <a:lnTo>
                  <a:pt x="7705618" y="0"/>
                </a:lnTo>
                <a:lnTo>
                  <a:pt x="7705618" y="4368547"/>
                </a:lnTo>
                <a:lnTo>
                  <a:pt x="0" y="4368547"/>
                </a:lnTo>
                <a:lnTo>
                  <a:pt x="0" y="0"/>
                </a:lnTo>
                <a:close/>
              </a:path>
            </a:pathLst>
          </a:custGeom>
          <a:blipFill>
            <a:blip r:embed="rId5"/>
            <a:stretch>
              <a:fillRect l="-10436" t="0" r="-25147" b="-34026"/>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alphaModFix amt="30000"/>
              </a:blip>
              <a:stretch>
                <a:fillRect l="0" t="-2266" r="0" b="-2266"/>
              </a:stretch>
            </a:blipFill>
          </p:spPr>
        </p:sp>
      </p:grpSp>
      <p:grpSp>
        <p:nvGrpSpPr>
          <p:cNvPr name="Group 4" id="4"/>
          <p:cNvGrpSpPr/>
          <p:nvPr/>
        </p:nvGrpSpPr>
        <p:grpSpPr>
          <a:xfrm rot="0">
            <a:off x="9910840" y="3240936"/>
            <a:ext cx="8115300" cy="5223481"/>
            <a:chOff x="0" y="0"/>
            <a:chExt cx="1257272" cy="809254"/>
          </a:xfrm>
        </p:grpSpPr>
        <p:sp>
          <p:nvSpPr>
            <p:cNvPr name="Freeform 5" id="5"/>
            <p:cNvSpPr/>
            <p:nvPr/>
          </p:nvSpPr>
          <p:spPr>
            <a:xfrm flipH="false" flipV="false" rot="0">
              <a:off x="0" y="0"/>
              <a:ext cx="1257272" cy="809254"/>
            </a:xfrm>
            <a:custGeom>
              <a:avLst/>
              <a:gdLst/>
              <a:ahLst/>
              <a:cxnLst/>
              <a:rect r="r" b="b" t="t" l="l"/>
              <a:pathLst>
                <a:path h="809254" w="1257272">
                  <a:moveTo>
                    <a:pt x="0" y="0"/>
                  </a:moveTo>
                  <a:lnTo>
                    <a:pt x="1257272" y="0"/>
                  </a:lnTo>
                  <a:lnTo>
                    <a:pt x="1257272" y="809254"/>
                  </a:lnTo>
                  <a:lnTo>
                    <a:pt x="0" y="809254"/>
                  </a:lnTo>
                  <a:close/>
                </a:path>
              </a:pathLst>
            </a:custGeom>
            <a:blipFill>
              <a:blip r:embed="rId3">
                <a:alphaModFix amt="88000"/>
              </a:blip>
              <a:stretch>
                <a:fillRect l="0" t="-1693" r="0" b="-1693"/>
              </a:stretch>
            </a:blipFill>
          </p:spPr>
        </p:sp>
      </p:grpSp>
      <p:sp>
        <p:nvSpPr>
          <p:cNvPr name="TextBox 6" id="6"/>
          <p:cNvSpPr txBox="true"/>
          <p:nvPr/>
        </p:nvSpPr>
        <p:spPr>
          <a:xfrm rot="0">
            <a:off x="434884" y="3383124"/>
            <a:ext cx="9245951" cy="4920055"/>
          </a:xfrm>
          <a:prstGeom prst="rect">
            <a:avLst/>
          </a:prstGeom>
        </p:spPr>
        <p:txBody>
          <a:bodyPr anchor="t" rtlCol="false" tIns="0" lIns="0" bIns="0" rIns="0">
            <a:spAutoFit/>
          </a:bodyPr>
          <a:lstStyle/>
          <a:p>
            <a:pPr algn="l">
              <a:lnSpc>
                <a:spcPts val="4852"/>
              </a:lnSpc>
              <a:spcBef>
                <a:spcPct val="0"/>
              </a:spcBef>
            </a:pPr>
            <a:r>
              <a:rPr lang="en-US" sz="3860">
                <a:solidFill>
                  <a:srgbClr val="000000"/>
                </a:solidFill>
                <a:latin typeface="Corben"/>
                <a:ea typeface="Corben"/>
                <a:cs typeface="Corben"/>
                <a:sym typeface="Corben"/>
              </a:rPr>
              <a:t>Community integration refers to the full and equitable participation of all individuals, especially those with disabilities or who are marginalized, in the social, economic, and cultural life of their community, fostering independence, relationships, and belonging</a:t>
            </a:r>
          </a:p>
        </p:txBody>
      </p:sp>
      <p:sp>
        <p:nvSpPr>
          <p:cNvPr name="TextBox 7" id="7"/>
          <p:cNvSpPr txBox="true"/>
          <p:nvPr/>
        </p:nvSpPr>
        <p:spPr>
          <a:xfrm rot="0">
            <a:off x="264578" y="1755347"/>
            <a:ext cx="11975043" cy="889022"/>
          </a:xfrm>
          <a:prstGeom prst="rect">
            <a:avLst/>
          </a:prstGeom>
        </p:spPr>
        <p:txBody>
          <a:bodyPr anchor="t" rtlCol="false" tIns="0" lIns="0" bIns="0" rIns="0">
            <a:spAutoFit/>
          </a:bodyPr>
          <a:lstStyle/>
          <a:p>
            <a:pPr algn="l">
              <a:lnSpc>
                <a:spcPts val="7144"/>
              </a:lnSpc>
            </a:pPr>
            <a:r>
              <a:rPr lang="en-US" b="true" sz="5600" u="sng">
                <a:solidFill>
                  <a:srgbClr val="404155"/>
                </a:solidFill>
                <a:latin typeface="Corben Bold"/>
                <a:ea typeface="Corben Bold"/>
                <a:cs typeface="Corben Bold"/>
                <a:sym typeface="Corben Bold"/>
              </a:rPr>
              <a:t>Community Integration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alphaModFix amt="30000"/>
              </a:blip>
              <a:stretch>
                <a:fillRect l="0" t="-38888" r="0" b="-38888"/>
              </a:stretch>
            </a:blipFill>
          </p:spPr>
        </p:sp>
      </p:grpSp>
      <p:grpSp>
        <p:nvGrpSpPr>
          <p:cNvPr name="Group 4" id="4"/>
          <p:cNvGrpSpPr/>
          <p:nvPr/>
        </p:nvGrpSpPr>
        <p:grpSpPr>
          <a:xfrm rot="0">
            <a:off x="11739418" y="2657647"/>
            <a:ext cx="5933028" cy="5246370"/>
            <a:chOff x="0" y="0"/>
            <a:chExt cx="919181" cy="812800"/>
          </a:xfrm>
        </p:grpSpPr>
        <p:sp>
          <p:nvSpPr>
            <p:cNvPr name="Freeform 5" id="5"/>
            <p:cNvSpPr/>
            <p:nvPr/>
          </p:nvSpPr>
          <p:spPr>
            <a:xfrm flipH="false" flipV="false" rot="0">
              <a:off x="0" y="0"/>
              <a:ext cx="919181" cy="812800"/>
            </a:xfrm>
            <a:custGeom>
              <a:avLst/>
              <a:gdLst/>
              <a:ahLst/>
              <a:cxnLst/>
              <a:rect r="r" b="b" t="t" l="l"/>
              <a:pathLst>
                <a:path h="812800" w="919181">
                  <a:moveTo>
                    <a:pt x="0" y="0"/>
                  </a:moveTo>
                  <a:lnTo>
                    <a:pt x="919181" y="0"/>
                  </a:lnTo>
                  <a:lnTo>
                    <a:pt x="919181" y="812800"/>
                  </a:lnTo>
                  <a:lnTo>
                    <a:pt x="0" y="812800"/>
                  </a:lnTo>
                  <a:close/>
                </a:path>
              </a:pathLst>
            </a:custGeom>
            <a:blipFill>
              <a:blip r:embed="rId3">
                <a:alphaModFix amt="91000"/>
              </a:blip>
              <a:stretch>
                <a:fillRect l="0" t="-1924" r="0" b="-1924"/>
              </a:stretch>
            </a:blipFill>
          </p:spPr>
        </p:sp>
      </p:grpSp>
      <p:sp>
        <p:nvSpPr>
          <p:cNvPr name="TextBox 6" id="6"/>
          <p:cNvSpPr txBox="true"/>
          <p:nvPr/>
        </p:nvSpPr>
        <p:spPr>
          <a:xfrm rot="0">
            <a:off x="479396" y="2076432"/>
            <a:ext cx="11055495" cy="1006676"/>
          </a:xfrm>
          <a:prstGeom prst="rect">
            <a:avLst/>
          </a:prstGeom>
        </p:spPr>
        <p:txBody>
          <a:bodyPr anchor="t" rtlCol="false" tIns="0" lIns="0" bIns="0" rIns="0">
            <a:spAutoFit/>
          </a:bodyPr>
          <a:lstStyle/>
          <a:p>
            <a:pPr algn="l">
              <a:lnSpc>
                <a:spcPts val="8052"/>
              </a:lnSpc>
            </a:pPr>
            <a:r>
              <a:rPr lang="en-US" b="true" sz="6311" u="sng">
                <a:solidFill>
                  <a:srgbClr val="404155"/>
                </a:solidFill>
                <a:latin typeface="Corben Bold"/>
                <a:ea typeface="Corben Bold"/>
                <a:cs typeface="Corben Bold"/>
                <a:sym typeface="Corben Bold"/>
              </a:rPr>
              <a:t>Cost-Effectiveness</a:t>
            </a:r>
          </a:p>
        </p:txBody>
      </p:sp>
      <p:sp>
        <p:nvSpPr>
          <p:cNvPr name="TextBox 7" id="7"/>
          <p:cNvSpPr txBox="true"/>
          <p:nvPr/>
        </p:nvSpPr>
        <p:spPr>
          <a:xfrm rot="0">
            <a:off x="325489" y="3577356"/>
            <a:ext cx="10582797" cy="3728257"/>
          </a:xfrm>
          <a:prstGeom prst="rect">
            <a:avLst/>
          </a:prstGeom>
        </p:spPr>
        <p:txBody>
          <a:bodyPr anchor="t" rtlCol="false" tIns="0" lIns="0" bIns="0" rIns="0">
            <a:spAutoFit/>
          </a:bodyPr>
          <a:lstStyle/>
          <a:p>
            <a:pPr algn="ctr">
              <a:lnSpc>
                <a:spcPts val="7483"/>
              </a:lnSpc>
              <a:spcBef>
                <a:spcPct val="0"/>
              </a:spcBef>
            </a:pPr>
            <a:r>
              <a:rPr lang="en-US" sz="4659">
                <a:solidFill>
                  <a:srgbClr val="404155"/>
                </a:solidFill>
                <a:latin typeface="Corben"/>
                <a:ea typeface="Corben"/>
                <a:cs typeface="Corben"/>
                <a:sym typeface="Corben"/>
              </a:rPr>
              <a:t>Cost-effectiveness refers to achieving the greatest benefit for a given cost or using the minimum resources to achieve a desired outcome.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alphaModFix amt="16000"/>
              </a:blip>
              <a:stretch>
                <a:fillRect l="0" t="-9333" r="0" b="-9333"/>
              </a:stretch>
            </a:blipFill>
          </p:spPr>
        </p:sp>
      </p:grpSp>
      <p:grpSp>
        <p:nvGrpSpPr>
          <p:cNvPr name="Group 4" id="4"/>
          <p:cNvGrpSpPr/>
          <p:nvPr/>
        </p:nvGrpSpPr>
        <p:grpSpPr>
          <a:xfrm rot="0">
            <a:off x="8738384" y="3461436"/>
            <a:ext cx="9340592" cy="4667823"/>
            <a:chOff x="0" y="0"/>
            <a:chExt cx="1609978" cy="804563"/>
          </a:xfrm>
        </p:grpSpPr>
        <p:sp>
          <p:nvSpPr>
            <p:cNvPr name="Freeform 5" id="5"/>
            <p:cNvSpPr/>
            <p:nvPr/>
          </p:nvSpPr>
          <p:spPr>
            <a:xfrm flipH="false" flipV="false" rot="0">
              <a:off x="0" y="0"/>
              <a:ext cx="1609978" cy="804563"/>
            </a:xfrm>
            <a:custGeom>
              <a:avLst/>
              <a:gdLst/>
              <a:ahLst/>
              <a:cxnLst/>
              <a:rect r="r" b="b" t="t" l="l"/>
              <a:pathLst>
                <a:path h="804563" w="1609978">
                  <a:moveTo>
                    <a:pt x="0" y="0"/>
                  </a:moveTo>
                  <a:lnTo>
                    <a:pt x="1609978" y="0"/>
                  </a:lnTo>
                  <a:lnTo>
                    <a:pt x="1609978" y="804563"/>
                  </a:lnTo>
                  <a:lnTo>
                    <a:pt x="0" y="804563"/>
                  </a:lnTo>
                  <a:close/>
                </a:path>
              </a:pathLst>
            </a:custGeom>
            <a:blipFill>
              <a:blip r:embed="rId3"/>
              <a:stretch>
                <a:fillRect l="0" t="-3403" r="0" b="-3403"/>
              </a:stretch>
            </a:blipFill>
          </p:spPr>
        </p:sp>
      </p:grpSp>
      <p:sp>
        <p:nvSpPr>
          <p:cNvPr name="TextBox 6" id="6"/>
          <p:cNvSpPr txBox="true"/>
          <p:nvPr/>
        </p:nvSpPr>
        <p:spPr>
          <a:xfrm rot="0">
            <a:off x="188233" y="1550166"/>
            <a:ext cx="9852341" cy="1041443"/>
          </a:xfrm>
          <a:prstGeom prst="rect">
            <a:avLst/>
          </a:prstGeom>
        </p:spPr>
        <p:txBody>
          <a:bodyPr anchor="t" rtlCol="false" tIns="0" lIns="0" bIns="0" rIns="0">
            <a:spAutoFit/>
          </a:bodyPr>
          <a:lstStyle/>
          <a:p>
            <a:pPr algn="l">
              <a:lnSpc>
                <a:spcPts val="8344"/>
              </a:lnSpc>
            </a:pPr>
            <a:r>
              <a:rPr lang="en-US" b="true" sz="6540" u="sng">
                <a:solidFill>
                  <a:srgbClr val="404155"/>
                </a:solidFill>
                <a:latin typeface="Corben Bold"/>
                <a:ea typeface="Corben Bold"/>
                <a:cs typeface="Corben Bold"/>
                <a:sym typeface="Corben Bold"/>
              </a:rPr>
              <a:t>Modular Design</a:t>
            </a:r>
          </a:p>
        </p:txBody>
      </p:sp>
      <p:sp>
        <p:nvSpPr>
          <p:cNvPr name="TextBox 7" id="7"/>
          <p:cNvSpPr txBox="true"/>
          <p:nvPr/>
        </p:nvSpPr>
        <p:spPr>
          <a:xfrm rot="0">
            <a:off x="0" y="3833207"/>
            <a:ext cx="8551286" cy="3905232"/>
          </a:xfrm>
          <a:prstGeom prst="rect">
            <a:avLst/>
          </a:prstGeom>
        </p:spPr>
        <p:txBody>
          <a:bodyPr anchor="t" rtlCol="false" tIns="0" lIns="0" bIns="0" rIns="0">
            <a:spAutoFit/>
          </a:bodyPr>
          <a:lstStyle/>
          <a:p>
            <a:pPr algn="ctr">
              <a:lnSpc>
                <a:spcPts val="5168"/>
              </a:lnSpc>
              <a:spcBef>
                <a:spcPct val="0"/>
              </a:spcBef>
            </a:pPr>
            <a:r>
              <a:rPr lang="en-US" sz="4111">
                <a:solidFill>
                  <a:srgbClr val="404155"/>
                </a:solidFill>
                <a:latin typeface="Corben"/>
                <a:ea typeface="Corben"/>
                <a:cs typeface="Corben"/>
                <a:sym typeface="Corben"/>
              </a:rPr>
              <a:t>Modular design is an approach that breaks down a complex system into smaller, independent components, or "modules," which can be created, modified, and replaced individually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alphaModFix amt="14000"/>
              </a:blip>
              <a:stretch>
                <a:fillRect l="-2083" t="0" r="-2083" b="0"/>
              </a:stretch>
            </a:blipFill>
          </p:spPr>
        </p:sp>
      </p:grpSp>
      <p:grpSp>
        <p:nvGrpSpPr>
          <p:cNvPr name="Group 4" id="4"/>
          <p:cNvGrpSpPr/>
          <p:nvPr/>
        </p:nvGrpSpPr>
        <p:grpSpPr>
          <a:xfrm rot="0">
            <a:off x="10003499" y="3432694"/>
            <a:ext cx="8124281" cy="4220617"/>
            <a:chOff x="0" y="0"/>
            <a:chExt cx="1564561" cy="812800"/>
          </a:xfrm>
        </p:grpSpPr>
        <p:sp>
          <p:nvSpPr>
            <p:cNvPr name="Freeform 5" id="5"/>
            <p:cNvSpPr/>
            <p:nvPr/>
          </p:nvSpPr>
          <p:spPr>
            <a:xfrm flipH="false" flipV="false" rot="0">
              <a:off x="0" y="0"/>
              <a:ext cx="1564561" cy="812800"/>
            </a:xfrm>
            <a:custGeom>
              <a:avLst/>
              <a:gdLst/>
              <a:ahLst/>
              <a:cxnLst/>
              <a:rect r="r" b="b" t="t" l="l"/>
              <a:pathLst>
                <a:path h="812800" w="1564561">
                  <a:moveTo>
                    <a:pt x="0" y="0"/>
                  </a:moveTo>
                  <a:lnTo>
                    <a:pt x="1564561" y="0"/>
                  </a:lnTo>
                  <a:lnTo>
                    <a:pt x="1564561" y="812800"/>
                  </a:lnTo>
                  <a:lnTo>
                    <a:pt x="0" y="812800"/>
                  </a:lnTo>
                  <a:close/>
                </a:path>
              </a:pathLst>
            </a:custGeom>
            <a:blipFill>
              <a:blip r:embed="rId3"/>
              <a:stretch>
                <a:fillRect l="-6757" t="0" r="-6757" b="0"/>
              </a:stretch>
            </a:blipFill>
          </p:spPr>
        </p:sp>
      </p:grpSp>
      <p:sp>
        <p:nvSpPr>
          <p:cNvPr name="TextBox 6" id="6"/>
          <p:cNvSpPr txBox="true"/>
          <p:nvPr/>
        </p:nvSpPr>
        <p:spPr>
          <a:xfrm rot="0">
            <a:off x="854590" y="1471261"/>
            <a:ext cx="13580233" cy="889022"/>
          </a:xfrm>
          <a:prstGeom prst="rect">
            <a:avLst/>
          </a:prstGeom>
        </p:spPr>
        <p:txBody>
          <a:bodyPr anchor="t" rtlCol="false" tIns="0" lIns="0" bIns="0" rIns="0">
            <a:spAutoFit/>
          </a:bodyPr>
          <a:lstStyle/>
          <a:p>
            <a:pPr algn="l">
              <a:lnSpc>
                <a:spcPts val="7144"/>
              </a:lnSpc>
            </a:pPr>
            <a:r>
              <a:rPr lang="en-US" b="true" sz="5600" u="sng">
                <a:solidFill>
                  <a:srgbClr val="404155"/>
                </a:solidFill>
                <a:latin typeface="Corben Bold"/>
                <a:ea typeface="Corben Bold"/>
                <a:cs typeface="Corben Bold"/>
                <a:sym typeface="Corben Bold"/>
              </a:rPr>
              <a:t>Public-Private Partnerships</a:t>
            </a:r>
          </a:p>
        </p:txBody>
      </p:sp>
      <p:sp>
        <p:nvSpPr>
          <p:cNvPr name="TextBox 7" id="7"/>
          <p:cNvSpPr txBox="true"/>
          <p:nvPr/>
        </p:nvSpPr>
        <p:spPr>
          <a:xfrm rot="0">
            <a:off x="183109" y="3551681"/>
            <a:ext cx="9559549" cy="3839769"/>
          </a:xfrm>
          <a:prstGeom prst="rect">
            <a:avLst/>
          </a:prstGeom>
        </p:spPr>
        <p:txBody>
          <a:bodyPr anchor="t" rtlCol="false" tIns="0" lIns="0" bIns="0" rIns="0">
            <a:spAutoFit/>
          </a:bodyPr>
          <a:lstStyle/>
          <a:p>
            <a:pPr algn="ctr">
              <a:lnSpc>
                <a:spcPts val="6139"/>
              </a:lnSpc>
              <a:spcBef>
                <a:spcPct val="0"/>
              </a:spcBef>
            </a:pPr>
            <a:r>
              <a:rPr lang="en-US" sz="3822">
                <a:solidFill>
                  <a:srgbClr val="404155"/>
                </a:solidFill>
                <a:latin typeface="Corben"/>
                <a:ea typeface="Corben"/>
                <a:cs typeface="Corben"/>
                <a:sym typeface="Corben"/>
              </a:rPr>
              <a:t> is a long-term arrangement between a government and a private sector entity to finance, develop, and operate public infrastructure and services, sharing both the risks and rewards of the project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0196"/>
              </a:srgbClr>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685186" y="815429"/>
            <a:ext cx="5398294" cy="655736"/>
          </a:xfrm>
          <a:prstGeom prst="rect">
            <a:avLst/>
          </a:prstGeom>
        </p:spPr>
        <p:txBody>
          <a:bodyPr anchor="t" rtlCol="false" tIns="0" lIns="0" bIns="0" rIns="0">
            <a:spAutoFit/>
          </a:bodyPr>
          <a:lstStyle/>
          <a:p>
            <a:pPr algn="l">
              <a:lnSpc>
                <a:spcPts val="5062"/>
              </a:lnSpc>
            </a:pPr>
            <a:r>
              <a:rPr lang="en-US" sz="4062">
                <a:solidFill>
                  <a:srgbClr val="1B1B27"/>
                </a:solidFill>
                <a:latin typeface="Corben"/>
                <a:ea typeface="Corben"/>
                <a:cs typeface="Corben"/>
                <a:sym typeface="Corben"/>
              </a:rPr>
              <a:t>Future Enhancements</a:t>
            </a:r>
          </a:p>
        </p:txBody>
      </p:sp>
      <p:sp>
        <p:nvSpPr>
          <p:cNvPr name="TextBox 9" id="9"/>
          <p:cNvSpPr txBox="true"/>
          <p:nvPr/>
        </p:nvSpPr>
        <p:spPr>
          <a:xfrm rot="0">
            <a:off x="7685186" y="1705124"/>
            <a:ext cx="9775626" cy="738188"/>
          </a:xfrm>
          <a:prstGeom prst="rect">
            <a:avLst/>
          </a:prstGeom>
        </p:spPr>
        <p:txBody>
          <a:bodyPr anchor="t" rtlCol="false" tIns="0" lIns="0" bIns="0" rIns="0">
            <a:spAutoFit/>
          </a:bodyPr>
          <a:lstStyle/>
          <a:p>
            <a:pPr algn="l">
              <a:lnSpc>
                <a:spcPts val="2562"/>
              </a:lnSpc>
            </a:pPr>
            <a:r>
              <a:rPr lang="en-US" sz="1625">
                <a:solidFill>
                  <a:srgbClr val="404155"/>
                </a:solidFill>
                <a:latin typeface="Arimo"/>
                <a:ea typeface="Arimo"/>
                <a:cs typeface="Arimo"/>
                <a:sym typeface="Arimo"/>
              </a:rPr>
              <a:t>To further bolster the effectiveness and safety of the 'Hospital On Wheels' (HOW) model, several key enhancements are planned to integrate advanced communication and safety protocols.</a:t>
            </a:r>
          </a:p>
        </p:txBody>
      </p:sp>
      <p:grpSp>
        <p:nvGrpSpPr>
          <p:cNvPr name="Group 10" id="10"/>
          <p:cNvGrpSpPr>
            <a:grpSpLocks noChangeAspect="true"/>
          </p:cNvGrpSpPr>
          <p:nvPr/>
        </p:nvGrpSpPr>
        <p:grpSpPr>
          <a:xfrm rot="0">
            <a:off x="7685186" y="2675930"/>
            <a:ext cx="1034058" cy="1853505"/>
            <a:chOff x="0" y="0"/>
            <a:chExt cx="1378743" cy="2471340"/>
          </a:xfrm>
        </p:grpSpPr>
        <p:sp>
          <p:nvSpPr>
            <p:cNvPr name="Freeform 11" id="11" descr="preencoded.png"/>
            <p:cNvSpPr/>
            <p:nvPr/>
          </p:nvSpPr>
          <p:spPr>
            <a:xfrm flipH="false" flipV="false" rot="0">
              <a:off x="0" y="0"/>
              <a:ext cx="1378712" cy="2471293"/>
            </a:xfrm>
            <a:custGeom>
              <a:avLst/>
              <a:gdLst/>
              <a:ahLst/>
              <a:cxnLst/>
              <a:rect r="r" b="b" t="t" l="l"/>
              <a:pathLst>
                <a:path h="2471293" w="1378712">
                  <a:moveTo>
                    <a:pt x="0" y="0"/>
                  </a:moveTo>
                  <a:lnTo>
                    <a:pt x="1378712" y="0"/>
                  </a:lnTo>
                  <a:lnTo>
                    <a:pt x="1378712" y="2471293"/>
                  </a:lnTo>
                  <a:lnTo>
                    <a:pt x="0" y="2471293"/>
                  </a:lnTo>
                  <a:lnTo>
                    <a:pt x="0" y="0"/>
                  </a:lnTo>
                  <a:close/>
                </a:path>
              </a:pathLst>
            </a:custGeom>
            <a:blipFill>
              <a:blip r:embed="rId5"/>
              <a:stretch>
                <a:fillRect l="-96" t="0" r="-99" b="-1"/>
              </a:stretch>
            </a:blipFill>
          </p:spPr>
        </p:sp>
      </p:grpSp>
      <p:sp>
        <p:nvSpPr>
          <p:cNvPr name="TextBox 12" id="12"/>
          <p:cNvSpPr txBox="true"/>
          <p:nvPr/>
        </p:nvSpPr>
        <p:spPr>
          <a:xfrm rot="0">
            <a:off x="8925966" y="2863602"/>
            <a:ext cx="2920008" cy="342156"/>
          </a:xfrm>
          <a:prstGeom prst="rect">
            <a:avLst/>
          </a:prstGeom>
        </p:spPr>
        <p:txBody>
          <a:bodyPr anchor="t" rtlCol="false" tIns="0" lIns="0" bIns="0" rIns="0">
            <a:spAutoFit/>
          </a:bodyPr>
          <a:lstStyle/>
          <a:p>
            <a:pPr algn="l">
              <a:lnSpc>
                <a:spcPts val="2500"/>
              </a:lnSpc>
            </a:pPr>
            <a:r>
              <a:rPr lang="en-US" sz="2000">
                <a:solidFill>
                  <a:srgbClr val="404155"/>
                </a:solidFill>
                <a:latin typeface="Corben"/>
                <a:ea typeface="Corben"/>
                <a:cs typeface="Corben"/>
                <a:sym typeface="Corben"/>
              </a:rPr>
              <a:t>Centralised Call Centres</a:t>
            </a:r>
          </a:p>
        </p:txBody>
      </p:sp>
      <p:sp>
        <p:nvSpPr>
          <p:cNvPr name="TextBox 13" id="13"/>
          <p:cNvSpPr txBox="true"/>
          <p:nvPr/>
        </p:nvSpPr>
        <p:spPr>
          <a:xfrm rot="0">
            <a:off x="8925966" y="3253531"/>
            <a:ext cx="8534846" cy="1069181"/>
          </a:xfrm>
          <a:prstGeom prst="rect">
            <a:avLst/>
          </a:prstGeom>
        </p:spPr>
        <p:txBody>
          <a:bodyPr anchor="t" rtlCol="false" tIns="0" lIns="0" bIns="0" rIns="0">
            <a:spAutoFit/>
          </a:bodyPr>
          <a:lstStyle/>
          <a:p>
            <a:pPr algn="l">
              <a:lnSpc>
                <a:spcPts val="2562"/>
              </a:lnSpc>
            </a:pPr>
            <a:r>
              <a:rPr lang="en-US" sz="1625">
                <a:solidFill>
                  <a:srgbClr val="404155"/>
                </a:solidFill>
                <a:latin typeface="Arimo"/>
                <a:ea typeface="Arimo"/>
                <a:cs typeface="Arimo"/>
                <a:sym typeface="Arimo"/>
              </a:rPr>
              <a:t>Government-authorised call centres will be established to streamline coordination, manage emergency dispatch, and provide initial tele-consultations for specific regions, ensuring swift and efficient access to 'HOW' services.</a:t>
            </a:r>
          </a:p>
        </p:txBody>
      </p:sp>
      <p:grpSp>
        <p:nvGrpSpPr>
          <p:cNvPr name="Group 14" id="14"/>
          <p:cNvGrpSpPr>
            <a:grpSpLocks noChangeAspect="true"/>
          </p:cNvGrpSpPr>
          <p:nvPr/>
        </p:nvGrpSpPr>
        <p:grpSpPr>
          <a:xfrm rot="0">
            <a:off x="7685186" y="4529435"/>
            <a:ext cx="1034058" cy="2184499"/>
            <a:chOff x="0" y="0"/>
            <a:chExt cx="1378743" cy="2912665"/>
          </a:xfrm>
        </p:grpSpPr>
        <p:sp>
          <p:nvSpPr>
            <p:cNvPr name="Freeform 15" id="15" descr="preencoded.png"/>
            <p:cNvSpPr/>
            <p:nvPr/>
          </p:nvSpPr>
          <p:spPr>
            <a:xfrm flipH="false" flipV="false" rot="0">
              <a:off x="0" y="0"/>
              <a:ext cx="1378712" cy="2912618"/>
            </a:xfrm>
            <a:custGeom>
              <a:avLst/>
              <a:gdLst/>
              <a:ahLst/>
              <a:cxnLst/>
              <a:rect r="r" b="b" t="t" l="l"/>
              <a:pathLst>
                <a:path h="2912618" w="1378712">
                  <a:moveTo>
                    <a:pt x="0" y="0"/>
                  </a:moveTo>
                  <a:lnTo>
                    <a:pt x="1378712" y="0"/>
                  </a:lnTo>
                  <a:lnTo>
                    <a:pt x="1378712" y="2912618"/>
                  </a:lnTo>
                  <a:lnTo>
                    <a:pt x="0" y="2912618"/>
                  </a:lnTo>
                  <a:lnTo>
                    <a:pt x="0" y="0"/>
                  </a:lnTo>
                  <a:close/>
                </a:path>
              </a:pathLst>
            </a:custGeom>
            <a:blipFill>
              <a:blip r:embed="rId6"/>
              <a:stretch>
                <a:fillRect l="-276" t="0" r="-279" b="-1"/>
              </a:stretch>
            </a:blipFill>
          </p:spPr>
        </p:sp>
      </p:grpSp>
      <p:sp>
        <p:nvSpPr>
          <p:cNvPr name="TextBox 16" id="16"/>
          <p:cNvSpPr txBox="true"/>
          <p:nvPr/>
        </p:nvSpPr>
        <p:spPr>
          <a:xfrm rot="0">
            <a:off x="8925966" y="4717108"/>
            <a:ext cx="3943350" cy="342156"/>
          </a:xfrm>
          <a:prstGeom prst="rect">
            <a:avLst/>
          </a:prstGeom>
        </p:spPr>
        <p:txBody>
          <a:bodyPr anchor="t" rtlCol="false" tIns="0" lIns="0" bIns="0" rIns="0">
            <a:spAutoFit/>
          </a:bodyPr>
          <a:lstStyle/>
          <a:p>
            <a:pPr algn="l">
              <a:lnSpc>
                <a:spcPts val="2500"/>
              </a:lnSpc>
            </a:pPr>
            <a:r>
              <a:rPr lang="en-US" sz="2000">
                <a:solidFill>
                  <a:srgbClr val="404155"/>
                </a:solidFill>
                <a:latin typeface="Corben"/>
                <a:ea typeface="Corben"/>
                <a:cs typeface="Corben"/>
                <a:sym typeface="Corben"/>
              </a:rPr>
              <a:t>Autonomous Accident Reporting</a:t>
            </a:r>
          </a:p>
        </p:txBody>
      </p:sp>
      <p:sp>
        <p:nvSpPr>
          <p:cNvPr name="TextBox 17" id="17"/>
          <p:cNvSpPr txBox="true"/>
          <p:nvPr/>
        </p:nvSpPr>
        <p:spPr>
          <a:xfrm rot="0">
            <a:off x="8925966" y="5107038"/>
            <a:ext cx="8534846" cy="1400175"/>
          </a:xfrm>
          <a:prstGeom prst="rect">
            <a:avLst/>
          </a:prstGeom>
        </p:spPr>
        <p:txBody>
          <a:bodyPr anchor="t" rtlCol="false" tIns="0" lIns="0" bIns="0" rIns="0">
            <a:spAutoFit/>
          </a:bodyPr>
          <a:lstStyle/>
          <a:p>
            <a:pPr algn="l">
              <a:lnSpc>
                <a:spcPts val="2562"/>
              </a:lnSpc>
            </a:pPr>
            <a:r>
              <a:rPr lang="en-US" sz="1625">
                <a:solidFill>
                  <a:srgbClr val="404155"/>
                </a:solidFill>
                <a:latin typeface="Arimo"/>
                <a:ea typeface="Arimo"/>
                <a:cs typeface="Arimo"/>
                <a:sym typeface="Arimo"/>
              </a:rPr>
              <a:t>Each 'HOW' unit will be equipped with an advanced in-built accident detection system that automatically transmits distress signals and location data to a central monitoring unit in the event of an unforeseen incident, ensuring immediate response and personnel safety.</a:t>
            </a:r>
          </a:p>
        </p:txBody>
      </p:sp>
      <p:grpSp>
        <p:nvGrpSpPr>
          <p:cNvPr name="Group 18" id="18"/>
          <p:cNvGrpSpPr>
            <a:grpSpLocks noChangeAspect="true"/>
          </p:cNvGrpSpPr>
          <p:nvPr/>
        </p:nvGrpSpPr>
        <p:grpSpPr>
          <a:xfrm rot="0">
            <a:off x="7685186" y="6713935"/>
            <a:ext cx="1034058" cy="1853505"/>
            <a:chOff x="0" y="0"/>
            <a:chExt cx="1378743" cy="2471340"/>
          </a:xfrm>
        </p:grpSpPr>
        <p:sp>
          <p:nvSpPr>
            <p:cNvPr name="Freeform 19" id="19" descr="preencoded.png"/>
            <p:cNvSpPr/>
            <p:nvPr/>
          </p:nvSpPr>
          <p:spPr>
            <a:xfrm flipH="false" flipV="false" rot="0">
              <a:off x="0" y="0"/>
              <a:ext cx="1378712" cy="2471293"/>
            </a:xfrm>
            <a:custGeom>
              <a:avLst/>
              <a:gdLst/>
              <a:ahLst/>
              <a:cxnLst/>
              <a:rect r="r" b="b" t="t" l="l"/>
              <a:pathLst>
                <a:path h="2471293" w="1378712">
                  <a:moveTo>
                    <a:pt x="0" y="0"/>
                  </a:moveTo>
                  <a:lnTo>
                    <a:pt x="1378712" y="0"/>
                  </a:lnTo>
                  <a:lnTo>
                    <a:pt x="1378712" y="2471293"/>
                  </a:lnTo>
                  <a:lnTo>
                    <a:pt x="0" y="2471293"/>
                  </a:lnTo>
                  <a:lnTo>
                    <a:pt x="0" y="0"/>
                  </a:lnTo>
                  <a:close/>
                </a:path>
              </a:pathLst>
            </a:custGeom>
            <a:blipFill>
              <a:blip r:embed="rId7"/>
              <a:stretch>
                <a:fillRect l="-96" t="0" r="-99" b="-1"/>
              </a:stretch>
            </a:blipFill>
          </p:spPr>
        </p:sp>
      </p:grpSp>
      <p:sp>
        <p:nvSpPr>
          <p:cNvPr name="TextBox 20" id="20"/>
          <p:cNvSpPr txBox="true"/>
          <p:nvPr/>
        </p:nvSpPr>
        <p:spPr>
          <a:xfrm rot="0">
            <a:off x="8925966" y="6901606"/>
            <a:ext cx="4107359" cy="342156"/>
          </a:xfrm>
          <a:prstGeom prst="rect">
            <a:avLst/>
          </a:prstGeom>
        </p:spPr>
        <p:txBody>
          <a:bodyPr anchor="t" rtlCol="false" tIns="0" lIns="0" bIns="0" rIns="0">
            <a:spAutoFit/>
          </a:bodyPr>
          <a:lstStyle/>
          <a:p>
            <a:pPr algn="l">
              <a:lnSpc>
                <a:spcPts val="2500"/>
              </a:lnSpc>
            </a:pPr>
            <a:r>
              <a:rPr lang="en-US" sz="2000">
                <a:solidFill>
                  <a:srgbClr val="404155"/>
                </a:solidFill>
                <a:latin typeface="Corben"/>
                <a:ea typeface="Corben"/>
                <a:cs typeface="Corben"/>
                <a:sym typeface="Corben"/>
              </a:rPr>
              <a:t>Community Awareness Programs</a:t>
            </a:r>
          </a:p>
        </p:txBody>
      </p:sp>
      <p:sp>
        <p:nvSpPr>
          <p:cNvPr name="TextBox 21" id="21"/>
          <p:cNvSpPr txBox="true"/>
          <p:nvPr/>
        </p:nvSpPr>
        <p:spPr>
          <a:xfrm rot="0">
            <a:off x="8925966" y="7291536"/>
            <a:ext cx="8534846" cy="1069181"/>
          </a:xfrm>
          <a:prstGeom prst="rect">
            <a:avLst/>
          </a:prstGeom>
        </p:spPr>
        <p:txBody>
          <a:bodyPr anchor="t" rtlCol="false" tIns="0" lIns="0" bIns="0" rIns="0">
            <a:spAutoFit/>
          </a:bodyPr>
          <a:lstStyle/>
          <a:p>
            <a:pPr algn="l">
              <a:lnSpc>
                <a:spcPts val="2562"/>
              </a:lnSpc>
            </a:pPr>
            <a:r>
              <a:rPr lang="en-US" sz="1625">
                <a:solidFill>
                  <a:srgbClr val="404155"/>
                </a:solidFill>
                <a:latin typeface="Arimo"/>
                <a:ea typeface="Arimo"/>
                <a:cs typeface="Arimo"/>
                <a:sym typeface="Arimo"/>
              </a:rPr>
              <a:t>Future initiatives will include dedicated awareness campaigns to educate remote communities on the benefits and accessibility of 'HOW' services, promoting preventive healthcare practices and ensuring optimal utilization of the mobile units.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4967E9">
                <a:alpha val="90196"/>
              </a:srgbClr>
            </a:solidFill>
          </p:spPr>
        </p:sp>
      </p:grpSp>
      <p:grpSp>
        <p:nvGrpSpPr>
          <p:cNvPr name="Group 6" id="6"/>
          <p:cNvGrpSpPr>
            <a:grpSpLocks noChangeAspect="true"/>
          </p:cNvGrpSpPr>
          <p:nvPr/>
        </p:nvGrpSpPr>
        <p:grpSpPr>
          <a:xfrm rot="0">
            <a:off x="9523327" y="986730"/>
            <a:ext cx="8271570" cy="8271570"/>
            <a:chOff x="0" y="0"/>
            <a:chExt cx="11028760" cy="11028760"/>
          </a:xfrm>
        </p:grpSpPr>
        <p:sp>
          <p:nvSpPr>
            <p:cNvPr name="Freeform 7" id="7"/>
            <p:cNvSpPr/>
            <p:nvPr/>
          </p:nvSpPr>
          <p:spPr>
            <a:xfrm flipH="false" flipV="false" rot="0">
              <a:off x="0" y="0"/>
              <a:ext cx="11028807" cy="11028807"/>
            </a:xfrm>
            <a:custGeom>
              <a:avLst/>
              <a:gdLst/>
              <a:ahLst/>
              <a:cxnLst/>
              <a:rect r="r" b="b" t="t" l="l"/>
              <a:pathLst>
                <a:path h="11028807" w="11028807">
                  <a:moveTo>
                    <a:pt x="0" y="0"/>
                  </a:moveTo>
                  <a:lnTo>
                    <a:pt x="11028807" y="0"/>
                  </a:lnTo>
                  <a:lnTo>
                    <a:pt x="11028807" y="11028807"/>
                  </a:lnTo>
                  <a:lnTo>
                    <a:pt x="0" y="11028807"/>
                  </a:lnTo>
                  <a:lnTo>
                    <a:pt x="0" y="0"/>
                  </a:lnTo>
                  <a:close/>
                </a:path>
              </a:pathLst>
            </a:custGeom>
            <a:solidFill>
              <a:srgbClr val="000000">
                <a:alpha val="0"/>
              </a:srgbClr>
            </a:solidFill>
            <a:ln w="12700">
              <a:solidFill>
                <a:srgbClr val="000000"/>
              </a:solidFill>
            </a:ln>
          </p:spPr>
        </p:sp>
      </p:grpSp>
      <p:sp>
        <p:nvSpPr>
          <p:cNvPr name="TextBox 8" id="8"/>
          <p:cNvSpPr txBox="true"/>
          <p:nvPr/>
        </p:nvSpPr>
        <p:spPr>
          <a:xfrm rot="0">
            <a:off x="668536" y="11110615"/>
            <a:ext cx="16950929" cy="419992"/>
          </a:xfrm>
          <a:prstGeom prst="rect">
            <a:avLst/>
          </a:prstGeom>
        </p:spPr>
        <p:txBody>
          <a:bodyPr anchor="t" rtlCol="false" tIns="0" lIns="0" bIns="0" rIns="0">
            <a:spAutoFit/>
          </a:bodyPr>
          <a:lstStyle/>
          <a:p>
            <a:pPr algn="ctr">
              <a:lnSpc>
                <a:spcPts val="2625"/>
              </a:lnSpc>
            </a:pPr>
            <a:r>
              <a:rPr lang="en-US" sz="1625">
                <a:solidFill>
                  <a:srgbClr val="FFFFFF"/>
                </a:solidFill>
                <a:latin typeface="Arimo"/>
                <a:ea typeface="Arimo"/>
                <a:cs typeface="Arimo"/>
                <a:sym typeface="Arimo"/>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104615"/>
          </a:xfrm>
          <a:custGeom>
            <a:avLst/>
            <a:gdLst/>
            <a:ahLst/>
            <a:cxnLst/>
            <a:rect r="r" b="b" t="t" l="l"/>
            <a:pathLst>
              <a:path h="10104615" w="18288000">
                <a:moveTo>
                  <a:pt x="0" y="0"/>
                </a:moveTo>
                <a:lnTo>
                  <a:pt x="18288000" y="0"/>
                </a:lnTo>
                <a:lnTo>
                  <a:pt x="18288000" y="10104615"/>
                </a:lnTo>
                <a:lnTo>
                  <a:pt x="0" y="10104615"/>
                </a:lnTo>
                <a:lnTo>
                  <a:pt x="0" y="0"/>
                </a:lnTo>
                <a:close/>
              </a:path>
            </a:pathLst>
          </a:custGeom>
          <a:blipFill>
            <a:blip r:embed="rId3"/>
            <a:stretch>
              <a:fillRect l="-2850" t="0" r="-2850" b="-7370"/>
            </a:stretch>
          </a:blipFill>
        </p:spPr>
      </p:sp>
      <p:grpSp>
        <p:nvGrpSpPr>
          <p:cNvPr name="Group 3" id="3"/>
          <p:cNvGrpSpPr>
            <a:grpSpLocks noChangeAspect="true"/>
          </p:cNvGrpSpPr>
          <p:nvPr/>
        </p:nvGrpSpPr>
        <p:grpSpPr>
          <a:xfrm rot="0">
            <a:off x="0" y="0"/>
            <a:ext cx="18288000" cy="10287000"/>
            <a:chOff x="0" y="0"/>
            <a:chExt cx="24384000" cy="13716000"/>
          </a:xfrm>
        </p:grpSpPr>
        <p:sp>
          <p:nvSpPr>
            <p:cNvPr name="Freeform 4" id="4"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4"/>
              <a:stretch>
                <a:fillRect l="0" t="0" r="0" b="0"/>
              </a:stretch>
            </a:blipFill>
          </p:spPr>
        </p:sp>
      </p:grpSp>
      <p:sp>
        <p:nvSpPr>
          <p:cNvPr name="Freeform 5" id="5"/>
          <p:cNvSpPr/>
          <p:nvPr/>
        </p:nvSpPr>
        <p:spPr>
          <a:xfrm flipH="false" flipV="false" rot="0">
            <a:off x="0" y="0"/>
            <a:ext cx="18288000" cy="10273061"/>
          </a:xfrm>
          <a:custGeom>
            <a:avLst/>
            <a:gdLst/>
            <a:ahLst/>
            <a:cxnLst/>
            <a:rect r="r" b="b" t="t" l="l"/>
            <a:pathLst>
              <a:path h="10273061" w="18288000">
                <a:moveTo>
                  <a:pt x="0" y="0"/>
                </a:moveTo>
                <a:lnTo>
                  <a:pt x="18288000" y="0"/>
                </a:lnTo>
                <a:lnTo>
                  <a:pt x="18288000" y="10273061"/>
                </a:lnTo>
                <a:lnTo>
                  <a:pt x="0" y="10273061"/>
                </a:lnTo>
                <a:lnTo>
                  <a:pt x="0" y="0"/>
                </a:lnTo>
                <a:close/>
              </a:path>
            </a:pathLst>
          </a:custGeom>
          <a:blipFill>
            <a:blip r:embed="rId3">
              <a:alphaModFix amt="39000"/>
            </a:blip>
            <a:stretch>
              <a:fillRect l="-4293" t="0" r="-4293" b="-8439"/>
            </a:stretch>
          </a:blipFill>
        </p:spPr>
      </p:sp>
      <p:grpSp>
        <p:nvGrpSpPr>
          <p:cNvPr name="Group 6" id="6"/>
          <p:cNvGrpSpPr/>
          <p:nvPr/>
        </p:nvGrpSpPr>
        <p:grpSpPr>
          <a:xfrm rot="0">
            <a:off x="2396880" y="1266109"/>
            <a:ext cx="13758557" cy="9218841"/>
            <a:chOff x="0" y="0"/>
            <a:chExt cx="3623653" cy="2428007"/>
          </a:xfrm>
        </p:grpSpPr>
        <p:sp>
          <p:nvSpPr>
            <p:cNvPr name="Freeform 7" id="7"/>
            <p:cNvSpPr/>
            <p:nvPr/>
          </p:nvSpPr>
          <p:spPr>
            <a:xfrm flipH="false" flipV="false" rot="0">
              <a:off x="0" y="0"/>
              <a:ext cx="3623653" cy="2428007"/>
            </a:xfrm>
            <a:custGeom>
              <a:avLst/>
              <a:gdLst/>
              <a:ahLst/>
              <a:cxnLst/>
              <a:rect r="r" b="b" t="t" l="l"/>
              <a:pathLst>
                <a:path h="2428007" w="3623653">
                  <a:moveTo>
                    <a:pt x="56270" y="0"/>
                  </a:moveTo>
                  <a:lnTo>
                    <a:pt x="3567383" y="0"/>
                  </a:lnTo>
                  <a:cubicBezTo>
                    <a:pt x="3582307" y="0"/>
                    <a:pt x="3596619" y="5928"/>
                    <a:pt x="3607172" y="16481"/>
                  </a:cubicBezTo>
                  <a:cubicBezTo>
                    <a:pt x="3617725" y="27034"/>
                    <a:pt x="3623653" y="41346"/>
                    <a:pt x="3623653" y="56270"/>
                  </a:cubicBezTo>
                  <a:lnTo>
                    <a:pt x="3623653" y="2371738"/>
                  </a:lnTo>
                  <a:cubicBezTo>
                    <a:pt x="3623653" y="2386661"/>
                    <a:pt x="3617725" y="2400974"/>
                    <a:pt x="3607172" y="2411526"/>
                  </a:cubicBezTo>
                  <a:cubicBezTo>
                    <a:pt x="3596619" y="2422079"/>
                    <a:pt x="3582307" y="2428007"/>
                    <a:pt x="3567383" y="2428007"/>
                  </a:cubicBezTo>
                  <a:lnTo>
                    <a:pt x="56270" y="2428007"/>
                  </a:lnTo>
                  <a:cubicBezTo>
                    <a:pt x="41346" y="2428007"/>
                    <a:pt x="27034" y="2422079"/>
                    <a:pt x="16481" y="2411526"/>
                  </a:cubicBezTo>
                  <a:cubicBezTo>
                    <a:pt x="5928" y="2400974"/>
                    <a:pt x="0" y="2386661"/>
                    <a:pt x="0" y="2371738"/>
                  </a:cubicBezTo>
                  <a:lnTo>
                    <a:pt x="0" y="56270"/>
                  </a:lnTo>
                  <a:cubicBezTo>
                    <a:pt x="0" y="41346"/>
                    <a:pt x="5928" y="27034"/>
                    <a:pt x="16481" y="16481"/>
                  </a:cubicBezTo>
                  <a:cubicBezTo>
                    <a:pt x="27034" y="5928"/>
                    <a:pt x="41346" y="0"/>
                    <a:pt x="56270" y="0"/>
                  </a:cubicBezTo>
                  <a:close/>
                </a:path>
              </a:pathLst>
            </a:custGeom>
            <a:solidFill>
              <a:srgbClr val="FFFFFF">
                <a:alpha val="81961"/>
              </a:srgbClr>
            </a:solidFill>
          </p:spPr>
        </p:sp>
        <p:sp>
          <p:nvSpPr>
            <p:cNvPr name="TextBox 8" id="8"/>
            <p:cNvSpPr txBox="true"/>
            <p:nvPr/>
          </p:nvSpPr>
          <p:spPr>
            <a:xfrm>
              <a:off x="0" y="-9525"/>
              <a:ext cx="3623653" cy="2437532"/>
            </a:xfrm>
            <a:prstGeom prst="rect">
              <a:avLst/>
            </a:prstGeom>
          </p:spPr>
          <p:txBody>
            <a:bodyPr anchor="ctr" rtlCol="false" tIns="50800" lIns="50800" bIns="50800" rIns="50800"/>
            <a:lstStyle/>
            <a:p>
              <a:pPr algn="ctr">
                <a:lnSpc>
                  <a:spcPts val="2749"/>
                </a:lnSpc>
              </a:pPr>
            </a:p>
          </p:txBody>
        </p:sp>
      </p:grpSp>
      <p:grpSp>
        <p:nvGrpSpPr>
          <p:cNvPr name="Group 9" id="9"/>
          <p:cNvGrpSpPr>
            <a:grpSpLocks noChangeAspect="true"/>
          </p:cNvGrpSpPr>
          <p:nvPr/>
        </p:nvGrpSpPr>
        <p:grpSpPr>
          <a:xfrm rot="0">
            <a:off x="9011691" y="6474916"/>
            <a:ext cx="264468" cy="302270"/>
            <a:chOff x="0" y="0"/>
            <a:chExt cx="352623" cy="403027"/>
          </a:xfrm>
        </p:grpSpPr>
        <p:sp>
          <p:nvSpPr>
            <p:cNvPr name="Freeform 10" id="10" descr="preencoded.png"/>
            <p:cNvSpPr/>
            <p:nvPr/>
          </p:nvSpPr>
          <p:spPr>
            <a:xfrm flipH="false" flipV="false" rot="0">
              <a:off x="0" y="0"/>
              <a:ext cx="352679" cy="402971"/>
            </a:xfrm>
            <a:custGeom>
              <a:avLst/>
              <a:gdLst/>
              <a:ahLst/>
              <a:cxnLst/>
              <a:rect r="r" b="b" t="t" l="l"/>
              <a:pathLst>
                <a:path h="402971" w="352679">
                  <a:moveTo>
                    <a:pt x="0" y="0"/>
                  </a:moveTo>
                  <a:lnTo>
                    <a:pt x="352679" y="0"/>
                  </a:lnTo>
                  <a:lnTo>
                    <a:pt x="352679" y="402971"/>
                  </a:lnTo>
                  <a:lnTo>
                    <a:pt x="0" y="402971"/>
                  </a:lnTo>
                  <a:lnTo>
                    <a:pt x="0" y="0"/>
                  </a:lnTo>
                  <a:close/>
                </a:path>
              </a:pathLst>
            </a:custGeom>
            <a:blipFill>
              <a:blip r:embed="rId5"/>
              <a:stretch>
                <a:fillRect l="-3" t="0" r="12" b="-13"/>
              </a:stretch>
            </a:blipFill>
          </p:spPr>
        </p:sp>
      </p:grpSp>
      <p:pic>
        <p:nvPicPr>
          <p:cNvPr name="Picture 11" id="11"/>
          <p:cNvPicPr>
            <a:picLocks noChangeAspect="true"/>
          </p:cNvPicPr>
          <p:nvPr/>
        </p:nvPicPr>
        <p:blipFill>
          <a:blip r:embed="rId6"/>
          <a:stretch>
            <a:fillRect/>
          </a:stretch>
        </p:blipFill>
        <p:spPr>
          <a:xfrm rot="0">
            <a:off x="4428473" y="680812"/>
            <a:ext cx="10364931" cy="10389434"/>
          </a:xfrm>
          <a:prstGeom prst="rect">
            <a:avLst/>
          </a:prstGeom>
        </p:spPr>
      </p:pic>
      <p:sp>
        <p:nvSpPr>
          <p:cNvPr name="TextBox 12" id="12"/>
          <p:cNvSpPr txBox="true"/>
          <p:nvPr/>
        </p:nvSpPr>
        <p:spPr>
          <a:xfrm rot="0">
            <a:off x="604689" y="282327"/>
            <a:ext cx="13771779" cy="967234"/>
          </a:xfrm>
          <a:prstGeom prst="rect">
            <a:avLst/>
          </a:prstGeom>
        </p:spPr>
        <p:txBody>
          <a:bodyPr anchor="t" rtlCol="false" tIns="0" lIns="0" bIns="0" rIns="0">
            <a:spAutoFit/>
          </a:bodyPr>
          <a:lstStyle/>
          <a:p>
            <a:pPr algn="l">
              <a:lnSpc>
                <a:spcPts val="7578"/>
              </a:lnSpc>
            </a:pPr>
            <a:r>
              <a:rPr lang="en-US" b="true" sz="6037" spc="778" u="sng">
                <a:solidFill>
                  <a:srgbClr val="1B1B27"/>
                </a:solidFill>
                <a:latin typeface="Roboto Bold"/>
                <a:ea typeface="Roboto Bold"/>
                <a:cs typeface="Roboto Bold"/>
                <a:sym typeface="Roboto Bold"/>
              </a:rPr>
              <a:t>STATISTICS-</a:t>
            </a:r>
          </a:p>
        </p:txBody>
      </p:sp>
      <p:sp>
        <p:nvSpPr>
          <p:cNvPr name="TextBox 13" id="13"/>
          <p:cNvSpPr txBox="true"/>
          <p:nvPr/>
        </p:nvSpPr>
        <p:spPr>
          <a:xfrm rot="0">
            <a:off x="604689" y="11520934"/>
            <a:ext cx="17078622" cy="540841"/>
          </a:xfrm>
          <a:prstGeom prst="rect">
            <a:avLst/>
          </a:prstGeom>
        </p:spPr>
        <p:txBody>
          <a:bodyPr anchor="t" rtlCol="false" tIns="0" lIns="0" bIns="0" rIns="0">
            <a:spAutoFit/>
          </a:bodyPr>
          <a:lstStyle/>
          <a:p>
            <a:pPr algn="l">
              <a:lnSpc>
                <a:spcPts val="1874"/>
              </a:lnSpc>
            </a:pPr>
            <a:r>
              <a:rPr lang="en-US" sz="1187">
                <a:solidFill>
                  <a:srgbClr val="404155"/>
                </a:solidFill>
                <a:latin typeface="Arimo"/>
                <a:ea typeface="Arimo"/>
                <a:cs typeface="Arimo"/>
                <a:sym typeface="Arimo"/>
              </a:rPr>
              <a:t>Beyond these immediate statistical improvements, 'HOW' has the potential to foster healthier, more productive communities, reducing healthcare expenditures in the long run and contributing to national development. Its success could pave the way for similar mobile units specializing in dental care, eye care, or mental health services, creating a holistic mobile healthcare ecosystem.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28575"/>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
        <p:nvSpPr>
          <p:cNvPr name="Freeform 4" id="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1" t="-632" r="-62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33374"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alpha val="90196"/>
              </a:srgbClr>
            </a:solidFill>
          </p:spPr>
        </p:sp>
      </p:grpSp>
      <p:sp>
        <p:nvSpPr>
          <p:cNvPr name="TextBox 6" id="6"/>
          <p:cNvSpPr txBox="true"/>
          <p:nvPr/>
        </p:nvSpPr>
        <p:spPr>
          <a:xfrm rot="0">
            <a:off x="954286" y="636985"/>
            <a:ext cx="13031986" cy="764679"/>
          </a:xfrm>
          <a:prstGeom prst="rect">
            <a:avLst/>
          </a:prstGeom>
        </p:spPr>
        <p:txBody>
          <a:bodyPr anchor="t" rtlCol="false" tIns="0" lIns="0" bIns="0" rIns="0">
            <a:spAutoFit/>
          </a:bodyPr>
          <a:lstStyle/>
          <a:p>
            <a:pPr algn="l">
              <a:lnSpc>
                <a:spcPts val="5812"/>
              </a:lnSpc>
            </a:pPr>
            <a:r>
              <a:rPr lang="en-US" sz="4687">
                <a:solidFill>
                  <a:srgbClr val="1B1B27"/>
                </a:solidFill>
                <a:latin typeface="Corben"/>
                <a:ea typeface="Corben"/>
                <a:cs typeface="Corben"/>
                <a:sym typeface="Corben"/>
              </a:rPr>
              <a:t>The Alarming Reality: The Cost of Delayed Care</a:t>
            </a:r>
          </a:p>
        </p:txBody>
      </p:sp>
      <p:sp>
        <p:nvSpPr>
          <p:cNvPr name="TextBox 7" id="7"/>
          <p:cNvSpPr txBox="true"/>
          <p:nvPr/>
        </p:nvSpPr>
        <p:spPr>
          <a:xfrm rot="0">
            <a:off x="954286" y="1754981"/>
            <a:ext cx="13287523" cy="1106806"/>
          </a:xfrm>
          <a:prstGeom prst="rect">
            <a:avLst/>
          </a:prstGeom>
        </p:spPr>
        <p:txBody>
          <a:bodyPr anchor="t" rtlCol="false" tIns="0" lIns="0" bIns="0" rIns="0">
            <a:spAutoFit/>
          </a:bodyPr>
          <a:lstStyle/>
          <a:p>
            <a:pPr algn="l">
              <a:lnSpc>
                <a:spcPts val="4439"/>
              </a:lnSpc>
            </a:pPr>
            <a:r>
              <a:rPr lang="en-US" sz="2774">
                <a:solidFill>
                  <a:srgbClr val="404155"/>
                </a:solidFill>
                <a:latin typeface="Arimo"/>
                <a:ea typeface="Arimo"/>
                <a:cs typeface="Arimo"/>
                <a:sym typeface="Arimo"/>
              </a:rPr>
              <a:t>The 'Hospital On Wheels' (HOW) directly confronts the tragic human cost of inaccessible and delayed medical attention. </a:t>
            </a:r>
          </a:p>
        </p:txBody>
      </p:sp>
      <p:sp>
        <p:nvSpPr>
          <p:cNvPr name="TextBox 8" id="8"/>
          <p:cNvSpPr txBox="true"/>
          <p:nvPr/>
        </p:nvSpPr>
        <p:spPr>
          <a:xfrm rot="0">
            <a:off x="954286" y="3188196"/>
            <a:ext cx="5939180" cy="524184"/>
          </a:xfrm>
          <a:prstGeom prst="rect">
            <a:avLst/>
          </a:prstGeom>
        </p:spPr>
        <p:txBody>
          <a:bodyPr anchor="t" rtlCol="false" tIns="0" lIns="0" bIns="0" rIns="0">
            <a:spAutoFit/>
          </a:bodyPr>
          <a:lstStyle/>
          <a:p>
            <a:pPr algn="l">
              <a:lnSpc>
                <a:spcPts val="4242"/>
              </a:lnSpc>
            </a:pPr>
            <a:r>
              <a:rPr lang="en-US" sz="3412" u="sng">
                <a:solidFill>
                  <a:srgbClr val="1B1B27"/>
                </a:solidFill>
                <a:latin typeface="Corben"/>
                <a:ea typeface="Corben"/>
                <a:cs typeface="Corben"/>
                <a:sym typeface="Corben"/>
              </a:rPr>
              <a:t>A Crisis of Preventable Loss</a:t>
            </a:r>
          </a:p>
        </p:txBody>
      </p:sp>
      <p:sp>
        <p:nvSpPr>
          <p:cNvPr name="TextBox 9" id="9"/>
          <p:cNvSpPr txBox="true"/>
          <p:nvPr/>
        </p:nvSpPr>
        <p:spPr>
          <a:xfrm rot="0">
            <a:off x="427848" y="4107815"/>
            <a:ext cx="9594800" cy="1985645"/>
          </a:xfrm>
          <a:prstGeom prst="rect">
            <a:avLst/>
          </a:prstGeom>
        </p:spPr>
        <p:txBody>
          <a:bodyPr anchor="t" rtlCol="false" tIns="0" lIns="0" bIns="0" rIns="0">
            <a:spAutoFit/>
          </a:bodyPr>
          <a:lstStyle/>
          <a:p>
            <a:pPr algn="l">
              <a:lnSpc>
                <a:spcPts val="3159"/>
              </a:lnSpc>
            </a:pPr>
            <a:r>
              <a:rPr lang="en-US" sz="1974">
                <a:solidFill>
                  <a:srgbClr val="404155"/>
                </a:solidFill>
                <a:latin typeface="Arimo"/>
                <a:ea typeface="Arimo"/>
                <a:cs typeface="Arimo"/>
                <a:sym typeface="Arimo"/>
              </a:rPr>
              <a:t>India faces a severe challenge with high rates of mortality from conditions that are treatable with timely intervention. For instance, road accidents tragically claim around </a:t>
            </a:r>
            <a:r>
              <a:rPr lang="en-US" b="true" sz="1974" u="sng">
                <a:solidFill>
                  <a:srgbClr val="404155"/>
                </a:solidFill>
                <a:latin typeface="Arimo Bold"/>
                <a:ea typeface="Arimo Bold"/>
                <a:cs typeface="Arimo Bold"/>
                <a:sym typeface="Arimo Bold"/>
              </a:rPr>
              <a:t>150,000 lives annually</a:t>
            </a:r>
            <a:r>
              <a:rPr lang="en-US" sz="1974">
                <a:solidFill>
                  <a:srgbClr val="404155"/>
                </a:solidFill>
                <a:latin typeface="Arimo"/>
                <a:ea typeface="Arimo"/>
                <a:cs typeface="Arimo"/>
                <a:sym typeface="Arimo"/>
              </a:rPr>
              <a:t>, with many fatalities occurring due to delays in reaching medical facilities within the crucial 'Golden Hour'. These are not just numbers; they represent families torn apart and immense societal loss.</a:t>
            </a:r>
          </a:p>
        </p:txBody>
      </p:sp>
      <p:sp>
        <p:nvSpPr>
          <p:cNvPr name="TextBox 10" id="10"/>
          <p:cNvSpPr txBox="true"/>
          <p:nvPr/>
        </p:nvSpPr>
        <p:spPr>
          <a:xfrm rot="0">
            <a:off x="427848" y="6731136"/>
            <a:ext cx="9594800" cy="1985645"/>
          </a:xfrm>
          <a:prstGeom prst="rect">
            <a:avLst/>
          </a:prstGeom>
        </p:spPr>
        <p:txBody>
          <a:bodyPr anchor="t" rtlCol="false" tIns="0" lIns="0" bIns="0" rIns="0">
            <a:spAutoFit/>
          </a:bodyPr>
          <a:lstStyle/>
          <a:p>
            <a:pPr algn="l">
              <a:lnSpc>
                <a:spcPts val="3159"/>
              </a:lnSpc>
            </a:pPr>
            <a:r>
              <a:rPr lang="en-US" sz="1974">
                <a:solidFill>
                  <a:srgbClr val="404155"/>
                </a:solidFill>
                <a:latin typeface="Arimo"/>
                <a:ea typeface="Arimo"/>
                <a:cs typeface="Arimo"/>
                <a:sym typeface="Arimo"/>
              </a:rPr>
              <a:t>Similarly, the maternal mortality rate, though improving, still sees thousands of women lose their lives each year due to complications during pregnancy and childbirth – approximately </a:t>
            </a:r>
            <a:r>
              <a:rPr lang="en-US" b="true" sz="1974" u="sng">
                <a:solidFill>
                  <a:srgbClr val="404155"/>
                </a:solidFill>
                <a:latin typeface="Arimo Bold"/>
                <a:ea typeface="Arimo Bold"/>
                <a:cs typeface="Arimo Bold"/>
                <a:sym typeface="Arimo Bold"/>
              </a:rPr>
              <a:t>one woman every 20 minutes</a:t>
            </a:r>
            <a:r>
              <a:rPr lang="en-US" sz="1974">
                <a:solidFill>
                  <a:srgbClr val="404155"/>
                </a:solidFill>
                <a:latin typeface="Arimo"/>
                <a:ea typeface="Arimo"/>
                <a:cs typeface="Arimo"/>
                <a:sym typeface="Arimo"/>
              </a:rPr>
              <a:t>. The lack of immediate, quality care in remote or underserved areas is a significant contributor to these heartbreaking statistics.</a:t>
            </a:r>
          </a:p>
        </p:txBody>
      </p:sp>
      <p:grpSp>
        <p:nvGrpSpPr>
          <p:cNvPr name="Group 11" id="11"/>
          <p:cNvGrpSpPr>
            <a:grpSpLocks noChangeAspect="true"/>
          </p:cNvGrpSpPr>
          <p:nvPr/>
        </p:nvGrpSpPr>
        <p:grpSpPr>
          <a:xfrm rot="0">
            <a:off x="10022648" y="3730786"/>
            <a:ext cx="8091017" cy="4530861"/>
            <a:chOff x="0" y="0"/>
            <a:chExt cx="8270082" cy="4631135"/>
          </a:xfrm>
        </p:grpSpPr>
        <p:sp>
          <p:nvSpPr>
            <p:cNvPr name="Freeform 12" id="12" descr="preencoded.png"/>
            <p:cNvSpPr/>
            <p:nvPr/>
          </p:nvSpPr>
          <p:spPr>
            <a:xfrm flipH="false" flipV="false" rot="0">
              <a:off x="0" y="0"/>
              <a:ext cx="8270113" cy="4631182"/>
            </a:xfrm>
            <a:custGeom>
              <a:avLst/>
              <a:gdLst/>
              <a:ahLst/>
              <a:cxnLst/>
              <a:rect r="r" b="b" t="t" l="l"/>
              <a:pathLst>
                <a:path h="4631182" w="8270113">
                  <a:moveTo>
                    <a:pt x="0" y="0"/>
                  </a:moveTo>
                  <a:lnTo>
                    <a:pt x="8270113" y="0"/>
                  </a:lnTo>
                  <a:lnTo>
                    <a:pt x="8270113" y="4631182"/>
                  </a:lnTo>
                  <a:lnTo>
                    <a:pt x="0" y="4631182"/>
                  </a:lnTo>
                  <a:lnTo>
                    <a:pt x="0" y="0"/>
                  </a:lnTo>
                  <a:close/>
                </a:path>
              </a:pathLst>
            </a:custGeom>
            <a:blipFill>
              <a:blip r:embed="rId4"/>
              <a:stretch>
                <a:fillRect l="0" t="-61" r="0" b="-6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09156" y="2129833"/>
            <a:ext cx="6507995" cy="6622438"/>
          </a:xfrm>
          <a:custGeom>
            <a:avLst/>
            <a:gdLst/>
            <a:ahLst/>
            <a:cxnLst/>
            <a:rect r="r" b="b" t="t" l="l"/>
            <a:pathLst>
              <a:path h="6622438" w="6507995">
                <a:moveTo>
                  <a:pt x="0" y="0"/>
                </a:moveTo>
                <a:lnTo>
                  <a:pt x="6507996" y="0"/>
                </a:lnTo>
                <a:lnTo>
                  <a:pt x="6507996" y="6622438"/>
                </a:lnTo>
                <a:lnTo>
                  <a:pt x="0" y="6622438"/>
                </a:lnTo>
                <a:lnTo>
                  <a:pt x="0" y="0"/>
                </a:lnTo>
                <a:close/>
              </a:path>
            </a:pathLst>
          </a:custGeom>
          <a:blipFill>
            <a:blip r:embed="rId2"/>
            <a:stretch>
              <a:fillRect l="-3210" t="-713" r="0" b="-713"/>
            </a:stretch>
          </a:blipFill>
        </p:spPr>
      </p:sp>
      <p:sp>
        <p:nvSpPr>
          <p:cNvPr name="TextBox 3" id="3"/>
          <p:cNvSpPr txBox="true"/>
          <p:nvPr/>
        </p:nvSpPr>
        <p:spPr>
          <a:xfrm rot="0">
            <a:off x="1628502" y="1783693"/>
            <a:ext cx="9088006" cy="5750463"/>
          </a:xfrm>
          <a:prstGeom prst="rect">
            <a:avLst/>
          </a:prstGeom>
        </p:spPr>
        <p:txBody>
          <a:bodyPr anchor="t" rtlCol="false" tIns="0" lIns="0" bIns="0" rIns="0">
            <a:spAutoFit/>
          </a:bodyPr>
          <a:lstStyle/>
          <a:p>
            <a:pPr algn="ctr">
              <a:lnSpc>
                <a:spcPts val="23225"/>
              </a:lnSpc>
              <a:spcBef>
                <a:spcPct val="0"/>
              </a:spcBef>
            </a:pPr>
            <a:r>
              <a:rPr lang="en-US" sz="14400">
                <a:solidFill>
                  <a:srgbClr val="000000"/>
                </a:solidFill>
                <a:latin typeface="Arimo"/>
                <a:ea typeface="Arimo"/>
                <a:cs typeface="Arimo"/>
                <a:sym typeface="Arimo"/>
              </a:rPr>
              <a:t>What’s the Solution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49373" y="2344659"/>
            <a:ext cx="9393753" cy="5222049"/>
          </a:xfrm>
          <a:custGeom>
            <a:avLst/>
            <a:gdLst/>
            <a:ahLst/>
            <a:cxnLst/>
            <a:rect r="r" b="b" t="t" l="l"/>
            <a:pathLst>
              <a:path h="5222049" w="9393753">
                <a:moveTo>
                  <a:pt x="0" y="0"/>
                </a:moveTo>
                <a:lnTo>
                  <a:pt x="9393752" y="0"/>
                </a:lnTo>
                <a:lnTo>
                  <a:pt x="9393752" y="5222048"/>
                </a:lnTo>
                <a:lnTo>
                  <a:pt x="0" y="5222048"/>
                </a:lnTo>
                <a:lnTo>
                  <a:pt x="0" y="0"/>
                </a:lnTo>
                <a:close/>
              </a:path>
            </a:pathLst>
          </a:custGeom>
          <a:blipFill>
            <a:blip r:embed="rId2"/>
            <a:stretch>
              <a:fillRect l="0" t="-368" r="0" b="-368"/>
            </a:stretch>
          </a:blipFill>
        </p:spPr>
      </p:sp>
      <p:sp>
        <p:nvSpPr>
          <p:cNvPr name="TextBox 3" id="3"/>
          <p:cNvSpPr txBox="true"/>
          <p:nvPr/>
        </p:nvSpPr>
        <p:spPr>
          <a:xfrm rot="0">
            <a:off x="0" y="2688294"/>
            <a:ext cx="9325087" cy="4487153"/>
          </a:xfrm>
          <a:prstGeom prst="rect">
            <a:avLst/>
          </a:prstGeom>
        </p:spPr>
        <p:txBody>
          <a:bodyPr anchor="t" rtlCol="false" tIns="0" lIns="0" bIns="0" rIns="0">
            <a:spAutoFit/>
          </a:bodyPr>
          <a:lstStyle/>
          <a:p>
            <a:pPr algn="ctr">
              <a:lnSpc>
                <a:spcPts val="17723"/>
              </a:lnSpc>
              <a:spcBef>
                <a:spcPct val="0"/>
              </a:spcBef>
            </a:pPr>
            <a:r>
              <a:rPr lang="en-US" sz="14400">
                <a:solidFill>
                  <a:srgbClr val="000000"/>
                </a:solidFill>
                <a:latin typeface="Corben"/>
                <a:ea typeface="Corben"/>
                <a:cs typeface="Corben"/>
                <a:sym typeface="Corben"/>
              </a:rPr>
              <a:t>Solution 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931" t="-12760" r="0" b="-20458"/>
            </a:stretch>
          </a:blipFill>
        </p:spPr>
      </p:sp>
      <p:sp>
        <p:nvSpPr>
          <p:cNvPr name="TextBox 3" id="3"/>
          <p:cNvSpPr txBox="true"/>
          <p:nvPr/>
        </p:nvSpPr>
        <p:spPr>
          <a:xfrm rot="0">
            <a:off x="842333" y="2050660"/>
            <a:ext cx="16010781" cy="5299855"/>
          </a:xfrm>
          <a:prstGeom prst="rect">
            <a:avLst/>
          </a:prstGeom>
        </p:spPr>
        <p:txBody>
          <a:bodyPr anchor="t" rtlCol="false" tIns="0" lIns="0" bIns="0" rIns="0">
            <a:spAutoFit/>
          </a:bodyPr>
          <a:lstStyle/>
          <a:p>
            <a:pPr algn="ctr">
              <a:lnSpc>
                <a:spcPts val="22567"/>
              </a:lnSpc>
            </a:pPr>
            <a:r>
              <a:rPr lang="en-US" b="true" sz="13999" u="sng">
                <a:solidFill>
                  <a:srgbClr val="000000"/>
                </a:solidFill>
                <a:latin typeface="Arimo Bold"/>
                <a:ea typeface="Arimo Bold"/>
                <a:cs typeface="Arimo Bold"/>
                <a:sym typeface="Arimo Bold"/>
              </a:rPr>
              <a:t>HOW</a:t>
            </a:r>
          </a:p>
          <a:p>
            <a:pPr algn="ctr">
              <a:lnSpc>
                <a:spcPts val="19999"/>
              </a:lnSpc>
              <a:spcBef>
                <a:spcPct val="0"/>
              </a:spcBef>
            </a:pPr>
            <a:r>
              <a:rPr lang="en-US" b="true" sz="12399">
                <a:solidFill>
                  <a:srgbClr val="000000"/>
                </a:solidFill>
                <a:latin typeface="Arimo Bold"/>
                <a:ea typeface="Arimo Bold"/>
                <a:cs typeface="Arimo Bold"/>
                <a:sym typeface="Arimo Bold"/>
              </a:rPr>
              <a:t>(</a:t>
            </a:r>
            <a:r>
              <a:rPr lang="en-US" b="true" sz="12399" u="sng">
                <a:solidFill>
                  <a:srgbClr val="000000"/>
                </a:solidFill>
                <a:latin typeface="Arimo Bold"/>
                <a:ea typeface="Arimo Bold"/>
                <a:cs typeface="Arimo Bold"/>
                <a:sym typeface="Arimo Bold"/>
              </a:rPr>
              <a:t>Hospital on Wheels </a:t>
            </a:r>
            <a:r>
              <a:rPr lang="en-US" b="true" sz="12399">
                <a:solidFill>
                  <a:srgbClr val="000000"/>
                </a:solidFill>
                <a:latin typeface="Arimo Bold"/>
                <a:ea typeface="Arimo Bold"/>
                <a:cs typeface="Arimo Bold"/>
                <a:sym typeface="Arimo Bol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DAGw3lx5bmI</dc:identifier>
  <dcterms:modified xsi:type="dcterms:W3CDTF">2011-08-01T06:04:30Z</dcterms:modified>
  <cp:revision>1</cp:revision>
  <dc:title>9b6376b70cd048ebb59c5319a3e45b03</dc:title>
</cp:coreProperties>
</file>